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7559675" cy="10691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zysztof Filc" initials="K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5-28T14:02:50.449" idx="1">
    <p:pos x="5758" y="2879"/>
    <p:text>1) Sytuacja, w której dany zdający ze względów zdrowotnych nie może zakrywać 
ust i nosa, powinna zostać zgłoszona dyrektorowi szkoły nie później 
niż do 29 maja 2020 r.
2) Dyrektor szkoły niezwłocznie przekazuje informację o konieczności organizacji egzaminu w odrębnej sali egzaminacyjnej dyrektorowi okręgowej komisji egzaminacyjnej oraz postępuje zgodnie z informacją określoną w pkt 3.6.3.</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49" name="PlaceHolder 2"/>
          <p:cNvSpPr>
            <a:spLocks noGrp="1"/>
          </p:cNvSpPr>
          <p:nvPr>
            <p:ph type="body"/>
          </p:nvPr>
        </p:nvSpPr>
        <p:spPr>
          <a:xfrm>
            <a:off x="677160" y="2160720"/>
            <a:ext cx="859644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50" name="PlaceHolder 3"/>
          <p:cNvSpPr>
            <a:spLocks noGrp="1"/>
          </p:cNvSpPr>
          <p:nvPr>
            <p:ph type="body"/>
          </p:nvPr>
        </p:nvSpPr>
        <p:spPr>
          <a:xfrm>
            <a:off x="677160" y="4187520"/>
            <a:ext cx="859644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52"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53"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54" name="PlaceHolder 4"/>
          <p:cNvSpPr>
            <a:spLocks noGrp="1"/>
          </p:cNvSpPr>
          <p:nvPr>
            <p:ph type="body"/>
          </p:nvPr>
        </p:nvSpPr>
        <p:spPr>
          <a:xfrm>
            <a:off x="677160" y="41875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55" name="PlaceHolder 5"/>
          <p:cNvSpPr>
            <a:spLocks noGrp="1"/>
          </p:cNvSpPr>
          <p:nvPr>
            <p:ph type="body"/>
          </p:nvPr>
        </p:nvSpPr>
        <p:spPr>
          <a:xfrm>
            <a:off x="5082120" y="41875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57" name="PlaceHolder 2"/>
          <p:cNvSpPr>
            <a:spLocks noGrp="1"/>
          </p:cNvSpPr>
          <p:nvPr>
            <p:ph type="body"/>
          </p:nvPr>
        </p:nvSpPr>
        <p:spPr>
          <a:xfrm>
            <a:off x="677160" y="21607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58" name="PlaceHolder 3"/>
          <p:cNvSpPr>
            <a:spLocks noGrp="1"/>
          </p:cNvSpPr>
          <p:nvPr>
            <p:ph type="body"/>
          </p:nvPr>
        </p:nvSpPr>
        <p:spPr>
          <a:xfrm>
            <a:off x="3583440" y="21607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59" name="PlaceHolder 4"/>
          <p:cNvSpPr>
            <a:spLocks noGrp="1"/>
          </p:cNvSpPr>
          <p:nvPr>
            <p:ph type="body"/>
          </p:nvPr>
        </p:nvSpPr>
        <p:spPr>
          <a:xfrm>
            <a:off x="6490080" y="21607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60" name="PlaceHolder 5"/>
          <p:cNvSpPr>
            <a:spLocks noGrp="1"/>
          </p:cNvSpPr>
          <p:nvPr>
            <p:ph type="body"/>
          </p:nvPr>
        </p:nvSpPr>
        <p:spPr>
          <a:xfrm>
            <a:off x="677160" y="41875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61" name="PlaceHolder 6"/>
          <p:cNvSpPr>
            <a:spLocks noGrp="1"/>
          </p:cNvSpPr>
          <p:nvPr>
            <p:ph type="body"/>
          </p:nvPr>
        </p:nvSpPr>
        <p:spPr>
          <a:xfrm>
            <a:off x="3583440" y="41875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62" name="PlaceHolder 7"/>
          <p:cNvSpPr>
            <a:spLocks noGrp="1"/>
          </p:cNvSpPr>
          <p:nvPr>
            <p:ph type="body"/>
          </p:nvPr>
        </p:nvSpPr>
        <p:spPr>
          <a:xfrm>
            <a:off x="6490080" y="41875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9"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80" name="PlaceHolder 2"/>
          <p:cNvSpPr>
            <a:spLocks noGrp="1"/>
          </p:cNvSpPr>
          <p:nvPr>
            <p:ph type="subTitle"/>
          </p:nvPr>
        </p:nvSpPr>
        <p:spPr>
          <a:xfrm>
            <a:off x="677160" y="2160720"/>
            <a:ext cx="8596440" cy="3880440"/>
          </a:xfrm>
          <a:prstGeom prst="rect">
            <a:avLst/>
          </a:prstGeom>
        </p:spPr>
        <p:txBody>
          <a:bodyPr lIns="0" tIns="0" rIns="0" bIns="0" anchor="ctr"/>
          <a:lstStyle/>
          <a:p>
            <a:pPr algn="ctr"/>
            <a:endParaRPr lang="pl-PL"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82" name="PlaceHolder 2"/>
          <p:cNvSpPr>
            <a:spLocks noGrp="1"/>
          </p:cNvSpPr>
          <p:nvPr>
            <p:ph type="body"/>
          </p:nvPr>
        </p:nvSpPr>
        <p:spPr>
          <a:xfrm>
            <a:off x="677160" y="2160720"/>
            <a:ext cx="8596440" cy="388044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84" name="PlaceHolder 2"/>
          <p:cNvSpPr>
            <a:spLocks noGrp="1"/>
          </p:cNvSpPr>
          <p:nvPr>
            <p:ph type="body"/>
          </p:nvPr>
        </p:nvSpPr>
        <p:spPr>
          <a:xfrm>
            <a:off x="677160" y="2160720"/>
            <a:ext cx="4194720" cy="388044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85" name="PlaceHolder 3"/>
          <p:cNvSpPr>
            <a:spLocks noGrp="1"/>
          </p:cNvSpPr>
          <p:nvPr>
            <p:ph type="body"/>
          </p:nvPr>
        </p:nvSpPr>
        <p:spPr>
          <a:xfrm>
            <a:off x="5082120" y="2160720"/>
            <a:ext cx="4194720" cy="388044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6"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7" name="PlaceHolder 1"/>
          <p:cNvSpPr>
            <a:spLocks noGrp="1"/>
          </p:cNvSpPr>
          <p:nvPr>
            <p:ph type="subTitle"/>
          </p:nvPr>
        </p:nvSpPr>
        <p:spPr>
          <a:xfrm>
            <a:off x="677160" y="609480"/>
            <a:ext cx="8596440" cy="6122160"/>
          </a:xfrm>
          <a:prstGeom prst="rect">
            <a:avLst/>
          </a:prstGeom>
        </p:spPr>
        <p:txBody>
          <a:bodyPr lIns="0" tIns="0" rIns="0" bIns="0" anchor="ctr"/>
          <a:lstStyle/>
          <a:p>
            <a:pPr algn="ctr"/>
            <a:endParaRPr lang="pl-PL"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89"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90" name="PlaceHolder 3"/>
          <p:cNvSpPr>
            <a:spLocks noGrp="1"/>
          </p:cNvSpPr>
          <p:nvPr>
            <p:ph type="body"/>
          </p:nvPr>
        </p:nvSpPr>
        <p:spPr>
          <a:xfrm>
            <a:off x="5082120" y="2160720"/>
            <a:ext cx="4194720" cy="388044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91" name="PlaceHolder 4"/>
          <p:cNvSpPr>
            <a:spLocks noGrp="1"/>
          </p:cNvSpPr>
          <p:nvPr>
            <p:ph type="body"/>
          </p:nvPr>
        </p:nvSpPr>
        <p:spPr>
          <a:xfrm>
            <a:off x="677160" y="41875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7"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28" name="PlaceHolder 2"/>
          <p:cNvSpPr>
            <a:spLocks noGrp="1"/>
          </p:cNvSpPr>
          <p:nvPr>
            <p:ph type="subTitle"/>
          </p:nvPr>
        </p:nvSpPr>
        <p:spPr>
          <a:xfrm>
            <a:off x="677160" y="2160720"/>
            <a:ext cx="8596440" cy="3880440"/>
          </a:xfrm>
          <a:prstGeom prst="rect">
            <a:avLst/>
          </a:prstGeom>
        </p:spPr>
        <p:txBody>
          <a:bodyPr lIns="0" tIns="0" rIns="0" bIns="0" anchor="ctr"/>
          <a:lstStyle/>
          <a:p>
            <a:pPr algn="ctr"/>
            <a:endParaRPr lang="pl-PL"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93" name="PlaceHolder 2"/>
          <p:cNvSpPr>
            <a:spLocks noGrp="1"/>
          </p:cNvSpPr>
          <p:nvPr>
            <p:ph type="body"/>
          </p:nvPr>
        </p:nvSpPr>
        <p:spPr>
          <a:xfrm>
            <a:off x="677160" y="2160720"/>
            <a:ext cx="4194720" cy="388044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94"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95" name="PlaceHolder 4"/>
          <p:cNvSpPr>
            <a:spLocks noGrp="1"/>
          </p:cNvSpPr>
          <p:nvPr>
            <p:ph type="body"/>
          </p:nvPr>
        </p:nvSpPr>
        <p:spPr>
          <a:xfrm>
            <a:off x="5082120" y="41875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97"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98"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99" name="PlaceHolder 4"/>
          <p:cNvSpPr>
            <a:spLocks noGrp="1"/>
          </p:cNvSpPr>
          <p:nvPr>
            <p:ph type="body"/>
          </p:nvPr>
        </p:nvSpPr>
        <p:spPr>
          <a:xfrm>
            <a:off x="677160" y="4187520"/>
            <a:ext cx="859644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101" name="PlaceHolder 2"/>
          <p:cNvSpPr>
            <a:spLocks noGrp="1"/>
          </p:cNvSpPr>
          <p:nvPr>
            <p:ph type="body"/>
          </p:nvPr>
        </p:nvSpPr>
        <p:spPr>
          <a:xfrm>
            <a:off x="677160" y="2160720"/>
            <a:ext cx="859644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102" name="PlaceHolder 3"/>
          <p:cNvSpPr>
            <a:spLocks noGrp="1"/>
          </p:cNvSpPr>
          <p:nvPr>
            <p:ph type="body"/>
          </p:nvPr>
        </p:nvSpPr>
        <p:spPr>
          <a:xfrm>
            <a:off x="677160" y="4187520"/>
            <a:ext cx="859644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104"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105"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106" name="PlaceHolder 4"/>
          <p:cNvSpPr>
            <a:spLocks noGrp="1"/>
          </p:cNvSpPr>
          <p:nvPr>
            <p:ph type="body"/>
          </p:nvPr>
        </p:nvSpPr>
        <p:spPr>
          <a:xfrm>
            <a:off x="677160" y="41875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107" name="PlaceHolder 5"/>
          <p:cNvSpPr>
            <a:spLocks noGrp="1"/>
          </p:cNvSpPr>
          <p:nvPr>
            <p:ph type="body"/>
          </p:nvPr>
        </p:nvSpPr>
        <p:spPr>
          <a:xfrm>
            <a:off x="5082120" y="41875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109" name="PlaceHolder 2"/>
          <p:cNvSpPr>
            <a:spLocks noGrp="1"/>
          </p:cNvSpPr>
          <p:nvPr>
            <p:ph type="body"/>
          </p:nvPr>
        </p:nvSpPr>
        <p:spPr>
          <a:xfrm>
            <a:off x="677160" y="21607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110" name="PlaceHolder 3"/>
          <p:cNvSpPr>
            <a:spLocks noGrp="1"/>
          </p:cNvSpPr>
          <p:nvPr>
            <p:ph type="body"/>
          </p:nvPr>
        </p:nvSpPr>
        <p:spPr>
          <a:xfrm>
            <a:off x="3583440" y="21607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111" name="PlaceHolder 4"/>
          <p:cNvSpPr>
            <a:spLocks noGrp="1"/>
          </p:cNvSpPr>
          <p:nvPr>
            <p:ph type="body"/>
          </p:nvPr>
        </p:nvSpPr>
        <p:spPr>
          <a:xfrm>
            <a:off x="6490080" y="21607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112" name="PlaceHolder 5"/>
          <p:cNvSpPr>
            <a:spLocks noGrp="1"/>
          </p:cNvSpPr>
          <p:nvPr>
            <p:ph type="body"/>
          </p:nvPr>
        </p:nvSpPr>
        <p:spPr>
          <a:xfrm>
            <a:off x="677160" y="41875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113" name="PlaceHolder 6"/>
          <p:cNvSpPr>
            <a:spLocks noGrp="1"/>
          </p:cNvSpPr>
          <p:nvPr>
            <p:ph type="body"/>
          </p:nvPr>
        </p:nvSpPr>
        <p:spPr>
          <a:xfrm>
            <a:off x="3583440" y="41875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114" name="PlaceHolder 7"/>
          <p:cNvSpPr>
            <a:spLocks noGrp="1"/>
          </p:cNvSpPr>
          <p:nvPr>
            <p:ph type="body"/>
          </p:nvPr>
        </p:nvSpPr>
        <p:spPr>
          <a:xfrm>
            <a:off x="6490080" y="4187520"/>
            <a:ext cx="276768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30" name="PlaceHolder 2"/>
          <p:cNvSpPr>
            <a:spLocks noGrp="1"/>
          </p:cNvSpPr>
          <p:nvPr>
            <p:ph type="body"/>
          </p:nvPr>
        </p:nvSpPr>
        <p:spPr>
          <a:xfrm>
            <a:off x="677160" y="2160720"/>
            <a:ext cx="8596440" cy="388044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32" name="PlaceHolder 2"/>
          <p:cNvSpPr>
            <a:spLocks noGrp="1"/>
          </p:cNvSpPr>
          <p:nvPr>
            <p:ph type="body"/>
          </p:nvPr>
        </p:nvSpPr>
        <p:spPr>
          <a:xfrm>
            <a:off x="677160" y="2160720"/>
            <a:ext cx="4194720" cy="388044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33" name="PlaceHolder 3"/>
          <p:cNvSpPr>
            <a:spLocks noGrp="1"/>
          </p:cNvSpPr>
          <p:nvPr>
            <p:ph type="body"/>
          </p:nvPr>
        </p:nvSpPr>
        <p:spPr>
          <a:xfrm>
            <a:off x="5082120" y="2160720"/>
            <a:ext cx="4194720" cy="388044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4"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5" name="PlaceHolder 1"/>
          <p:cNvSpPr>
            <a:spLocks noGrp="1"/>
          </p:cNvSpPr>
          <p:nvPr>
            <p:ph type="subTitle"/>
          </p:nvPr>
        </p:nvSpPr>
        <p:spPr>
          <a:xfrm>
            <a:off x="677160" y="609480"/>
            <a:ext cx="8596440" cy="6122160"/>
          </a:xfrm>
          <a:prstGeom prst="rect">
            <a:avLst/>
          </a:prstGeom>
        </p:spPr>
        <p:txBody>
          <a:bodyPr lIns="0" tIns="0" rIns="0" bIns="0" anchor="ctr"/>
          <a:lstStyle/>
          <a:p>
            <a:pPr algn="ctr"/>
            <a:endParaRPr lang="pl-PL"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37"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38" name="PlaceHolder 3"/>
          <p:cNvSpPr>
            <a:spLocks noGrp="1"/>
          </p:cNvSpPr>
          <p:nvPr>
            <p:ph type="body"/>
          </p:nvPr>
        </p:nvSpPr>
        <p:spPr>
          <a:xfrm>
            <a:off x="5082120" y="2160720"/>
            <a:ext cx="4194720" cy="388044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39" name="PlaceHolder 4"/>
          <p:cNvSpPr>
            <a:spLocks noGrp="1"/>
          </p:cNvSpPr>
          <p:nvPr>
            <p:ph type="body"/>
          </p:nvPr>
        </p:nvSpPr>
        <p:spPr>
          <a:xfrm>
            <a:off x="677160" y="41875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41" name="PlaceHolder 2"/>
          <p:cNvSpPr>
            <a:spLocks noGrp="1"/>
          </p:cNvSpPr>
          <p:nvPr>
            <p:ph type="body"/>
          </p:nvPr>
        </p:nvSpPr>
        <p:spPr>
          <a:xfrm>
            <a:off x="677160" y="2160720"/>
            <a:ext cx="4194720" cy="388044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42"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43" name="PlaceHolder 4"/>
          <p:cNvSpPr>
            <a:spLocks noGrp="1"/>
          </p:cNvSpPr>
          <p:nvPr>
            <p:ph type="body"/>
          </p:nvPr>
        </p:nvSpPr>
        <p:spPr>
          <a:xfrm>
            <a:off x="5082120" y="41875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77160" y="609480"/>
            <a:ext cx="8596440" cy="1320480"/>
          </a:xfrm>
          <a:prstGeom prst="rect">
            <a:avLst/>
          </a:prstGeom>
        </p:spPr>
        <p:txBody>
          <a:bodyPr lIns="0" tIns="0" rIns="0" bIns="0" anchor="ctr"/>
          <a:lstStyle/>
          <a:p>
            <a:endParaRPr lang="en-US" sz="1800" b="0" strike="noStrike" spc="-1">
              <a:solidFill>
                <a:srgbClr val="000000"/>
              </a:solidFill>
              <a:latin typeface="Trebuchet MS"/>
            </a:endParaRPr>
          </a:p>
        </p:txBody>
      </p:sp>
      <p:sp>
        <p:nvSpPr>
          <p:cNvPr id="45" name="PlaceHolder 2"/>
          <p:cNvSpPr>
            <a:spLocks noGrp="1"/>
          </p:cNvSpPr>
          <p:nvPr>
            <p:ph type="body"/>
          </p:nvPr>
        </p:nvSpPr>
        <p:spPr>
          <a:xfrm>
            <a:off x="67716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46" name="PlaceHolder 3"/>
          <p:cNvSpPr>
            <a:spLocks noGrp="1"/>
          </p:cNvSpPr>
          <p:nvPr>
            <p:ph type="body"/>
          </p:nvPr>
        </p:nvSpPr>
        <p:spPr>
          <a:xfrm>
            <a:off x="5082120" y="2160720"/>
            <a:ext cx="419472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
        <p:nvSpPr>
          <p:cNvPr id="47" name="PlaceHolder 4"/>
          <p:cNvSpPr>
            <a:spLocks noGrp="1"/>
          </p:cNvSpPr>
          <p:nvPr>
            <p:ph type="body"/>
          </p:nvPr>
        </p:nvSpPr>
        <p:spPr>
          <a:xfrm>
            <a:off x="677160" y="4187520"/>
            <a:ext cx="8596440" cy="1850760"/>
          </a:xfrm>
          <a:prstGeom prst="rect">
            <a:avLst/>
          </a:prstGeom>
        </p:spPr>
        <p:txBody>
          <a:bodyPr lIns="0" tIns="0" rIns="0" bIns="0">
            <a:normAutofit/>
          </a:bodyPr>
          <a:lstStyle/>
          <a:p>
            <a:endParaRPr lang="en-US" sz="1800" b="0" strike="noStrike" spc="-1">
              <a:solidFill>
                <a:srgbClr val="404040"/>
              </a:solidFill>
              <a:latin typeface="Trebuchet M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7" name="Group 1"/>
          <p:cNvGrpSpPr/>
          <p:nvPr/>
        </p:nvGrpSpPr>
        <p:grpSpPr>
          <a:xfrm>
            <a:off x="0" y="-8640"/>
            <a:ext cx="12191760" cy="6866640"/>
            <a:chOff x="0" y="-8640"/>
            <a:chExt cx="12191760" cy="6866640"/>
          </a:xfrm>
        </p:grpSpPr>
        <p:sp>
          <p:nvSpPr>
            <p:cNvPr id="28" name="Line 2"/>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2" name="Line 3"/>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3" name="CustomShape 4"/>
            <p:cNvSpPr/>
            <p:nvPr/>
          </p:nvSpPr>
          <p:spPr>
            <a:xfrm>
              <a:off x="9181440" y="-8640"/>
              <a:ext cx="3007080" cy="686628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4" name="CustomShape 5"/>
            <p:cNvSpPr/>
            <p:nvPr/>
          </p:nvSpPr>
          <p:spPr>
            <a:xfrm>
              <a:off x="9603360" y="-8640"/>
              <a:ext cx="2588040" cy="686628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5" name="CustomShape 6"/>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 name="CustomShape 7"/>
            <p:cNvSpPr/>
            <p:nvPr/>
          </p:nvSpPr>
          <p:spPr>
            <a:xfrm>
              <a:off x="9334440" y="-8640"/>
              <a:ext cx="2854080" cy="686628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7" name="CustomShape 8"/>
            <p:cNvSpPr/>
            <p:nvPr/>
          </p:nvSpPr>
          <p:spPr>
            <a:xfrm>
              <a:off x="10898640" y="-8640"/>
              <a:ext cx="1289880" cy="6866280"/>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8" name="CustomShape 9"/>
            <p:cNvSpPr/>
            <p:nvPr/>
          </p:nvSpPr>
          <p:spPr>
            <a:xfrm>
              <a:off x="10938960" y="-8640"/>
              <a:ext cx="1249560" cy="6866280"/>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9" name="CustomShape 10"/>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0" name="CustomShape 11"/>
            <p:cNvSpPr/>
            <p:nvPr/>
          </p:nvSpPr>
          <p:spPr>
            <a:xfrm>
              <a:off x="0" y="4013280"/>
              <a:ext cx="448200" cy="2844360"/>
            </a:xfrm>
            <a:prstGeom prst="triangle">
              <a:avLst>
                <a:gd name="adj" fmla="val 0"/>
              </a:avLst>
            </a:prstGeom>
            <a:solidFill>
              <a:schemeClr val="accent1">
                <a:alpha val="85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grpSp>
      <p:grpSp>
        <p:nvGrpSpPr>
          <p:cNvPr id="11" name="Group 12"/>
          <p:cNvGrpSpPr/>
          <p:nvPr/>
        </p:nvGrpSpPr>
        <p:grpSpPr>
          <a:xfrm>
            <a:off x="360" y="-8640"/>
            <a:ext cx="12191400" cy="6866640"/>
            <a:chOff x="360" y="-8640"/>
            <a:chExt cx="12191400" cy="6866640"/>
          </a:xfrm>
        </p:grpSpPr>
        <p:sp>
          <p:nvSpPr>
            <p:cNvPr id="12" name="Line 13"/>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13" name="Line 14"/>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14" name="CustomShape 15"/>
            <p:cNvSpPr/>
            <p:nvPr/>
          </p:nvSpPr>
          <p:spPr>
            <a:xfrm>
              <a:off x="9181440" y="-8640"/>
              <a:ext cx="3007080" cy="686628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5" name="CustomShape 16"/>
            <p:cNvSpPr/>
            <p:nvPr/>
          </p:nvSpPr>
          <p:spPr>
            <a:xfrm>
              <a:off x="9603360" y="-8640"/>
              <a:ext cx="2588040" cy="686628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6" name="CustomShape 17"/>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 name="CustomShape 18"/>
            <p:cNvSpPr/>
            <p:nvPr/>
          </p:nvSpPr>
          <p:spPr>
            <a:xfrm>
              <a:off x="9334440" y="-8640"/>
              <a:ext cx="2854080" cy="686628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8" name="CustomShape 19"/>
            <p:cNvSpPr/>
            <p:nvPr/>
          </p:nvSpPr>
          <p:spPr>
            <a:xfrm>
              <a:off x="10898640" y="-8640"/>
              <a:ext cx="1289880" cy="6866280"/>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9" name="CustomShape 20"/>
            <p:cNvSpPr/>
            <p:nvPr/>
          </p:nvSpPr>
          <p:spPr>
            <a:xfrm>
              <a:off x="10938960" y="-8640"/>
              <a:ext cx="1249560" cy="6866280"/>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0" name="CustomShape 21"/>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1" name="CustomShape 22"/>
            <p:cNvSpPr/>
            <p:nvPr/>
          </p:nvSpPr>
          <p:spPr>
            <a:xfrm rot="10800000">
              <a:off x="360" y="360"/>
              <a:ext cx="842400" cy="5665680"/>
            </a:xfrm>
            <a:prstGeom prst="triangle">
              <a:avLst>
                <a:gd name="adj" fmla="val 100000"/>
              </a:avLst>
            </a:prstGeom>
            <a:solidFill>
              <a:schemeClr val="accent1">
                <a:alpha val="85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grpSp>
      <p:sp>
        <p:nvSpPr>
          <p:cNvPr id="22" name="PlaceHolder 23"/>
          <p:cNvSpPr>
            <a:spLocks noGrp="1"/>
          </p:cNvSpPr>
          <p:nvPr>
            <p:ph type="title"/>
          </p:nvPr>
        </p:nvSpPr>
        <p:spPr>
          <a:xfrm>
            <a:off x="1506960" y="2404440"/>
            <a:ext cx="7766640" cy="1645920"/>
          </a:xfrm>
          <a:prstGeom prst="rect">
            <a:avLst/>
          </a:prstGeom>
        </p:spPr>
        <p:txBody>
          <a:bodyPr anchor="b"/>
          <a:lstStyle/>
          <a:p>
            <a:pPr algn="r">
              <a:lnSpc>
                <a:spcPct val="100000"/>
              </a:lnSpc>
            </a:pPr>
            <a:r>
              <a:rPr lang="en-US" sz="5400" b="0" strike="noStrike" spc="-1">
                <a:solidFill>
                  <a:srgbClr val="90C226"/>
                </a:solidFill>
                <a:latin typeface="Trebuchet MS"/>
              </a:rPr>
              <a:t>Kliknij, aby edytować styl</a:t>
            </a:r>
            <a:endParaRPr lang="en-US" sz="5400" b="0" strike="noStrike" spc="-1">
              <a:solidFill>
                <a:srgbClr val="000000"/>
              </a:solidFill>
              <a:latin typeface="Trebuchet MS"/>
            </a:endParaRPr>
          </a:p>
        </p:txBody>
      </p:sp>
      <p:sp>
        <p:nvSpPr>
          <p:cNvPr id="23" name="PlaceHolder 24"/>
          <p:cNvSpPr>
            <a:spLocks noGrp="1"/>
          </p:cNvSpPr>
          <p:nvPr>
            <p:ph type="dt"/>
          </p:nvPr>
        </p:nvSpPr>
        <p:spPr>
          <a:xfrm>
            <a:off x="7205040" y="6041520"/>
            <a:ext cx="911520" cy="364680"/>
          </a:xfrm>
          <a:prstGeom prst="rect">
            <a:avLst/>
          </a:prstGeom>
        </p:spPr>
        <p:txBody>
          <a:bodyPr anchor="ctr"/>
          <a:lstStyle/>
          <a:p>
            <a:pPr algn="r">
              <a:lnSpc>
                <a:spcPct val="100000"/>
              </a:lnSpc>
            </a:pPr>
            <a:fld id="{4667D6C3-EF19-4A48-B992-20DA787B58C7}" type="datetime">
              <a:rPr lang="pl-PL" sz="900" b="0" strike="noStrike" spc="-1">
                <a:solidFill>
                  <a:srgbClr val="8B8B8B"/>
                </a:solidFill>
                <a:latin typeface="Trebuchet MS"/>
              </a:rPr>
              <a:t>03.06.2020</a:t>
            </a:fld>
            <a:endParaRPr lang="pl-PL" sz="900" b="0" strike="noStrike" spc="-1">
              <a:latin typeface="Times New Roman"/>
            </a:endParaRPr>
          </a:p>
        </p:txBody>
      </p:sp>
      <p:sp>
        <p:nvSpPr>
          <p:cNvPr id="24" name="PlaceHolder 25"/>
          <p:cNvSpPr>
            <a:spLocks noGrp="1"/>
          </p:cNvSpPr>
          <p:nvPr>
            <p:ph type="ftr"/>
          </p:nvPr>
        </p:nvSpPr>
        <p:spPr>
          <a:xfrm>
            <a:off x="677160" y="6041520"/>
            <a:ext cx="6297120" cy="364680"/>
          </a:xfrm>
          <a:prstGeom prst="rect">
            <a:avLst/>
          </a:prstGeom>
        </p:spPr>
        <p:txBody>
          <a:bodyPr anchor="ctr"/>
          <a:lstStyle/>
          <a:p>
            <a:endParaRPr lang="pl-PL" sz="2400" b="0" strike="noStrike" spc="-1">
              <a:latin typeface="Times New Roman"/>
            </a:endParaRPr>
          </a:p>
        </p:txBody>
      </p:sp>
      <p:sp>
        <p:nvSpPr>
          <p:cNvPr id="25" name="PlaceHolder 26"/>
          <p:cNvSpPr>
            <a:spLocks noGrp="1"/>
          </p:cNvSpPr>
          <p:nvPr>
            <p:ph type="sldNum"/>
          </p:nvPr>
        </p:nvSpPr>
        <p:spPr>
          <a:xfrm>
            <a:off x="8590680" y="6041520"/>
            <a:ext cx="682920" cy="364680"/>
          </a:xfrm>
          <a:prstGeom prst="rect">
            <a:avLst/>
          </a:prstGeom>
        </p:spPr>
        <p:txBody>
          <a:bodyPr anchor="ctr"/>
          <a:lstStyle/>
          <a:p>
            <a:pPr algn="r">
              <a:lnSpc>
                <a:spcPct val="100000"/>
              </a:lnSpc>
            </a:pPr>
            <a:fld id="{A17EF061-47AB-436E-8099-D0E49B0FCA28}" type="slidenum">
              <a:rPr lang="pl-PL" sz="900" b="0" strike="noStrike" spc="-1">
                <a:solidFill>
                  <a:srgbClr val="90C226"/>
                </a:solidFill>
                <a:latin typeface="Trebuchet MS"/>
              </a:rPr>
              <a:t>‹#›</a:t>
            </a:fld>
            <a:endParaRPr lang="pl-PL" sz="900" b="0" strike="noStrike" spc="-1">
              <a:latin typeface="Times New Roman"/>
            </a:endParaRPr>
          </a:p>
        </p:txBody>
      </p:sp>
      <p:sp>
        <p:nvSpPr>
          <p:cNvPr id="26" name="PlaceHolder 27"/>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solidFill>
                  <a:srgbClr val="404040"/>
                </a:solidFill>
                <a:latin typeface="Trebuchet MS"/>
              </a:rPr>
              <a:t>Click to edit the outline text format</a:t>
            </a:r>
          </a:p>
          <a:p>
            <a:pPr marL="864000" lvl="1" indent="-324000">
              <a:spcBef>
                <a:spcPts val="1134"/>
              </a:spcBef>
              <a:buClr>
                <a:srgbClr val="000000"/>
              </a:buClr>
              <a:buSzPct val="75000"/>
              <a:buFont typeface="Symbol" charset="2"/>
              <a:buChar char=""/>
            </a:pPr>
            <a:r>
              <a:rPr lang="en-US" sz="1400" b="0" strike="noStrike" spc="-1">
                <a:solidFill>
                  <a:srgbClr val="404040"/>
                </a:solidFill>
                <a:latin typeface="Trebuchet MS"/>
              </a:rPr>
              <a:t>Second Outline Level</a:t>
            </a:r>
          </a:p>
          <a:p>
            <a:pPr marL="1296000" lvl="2" indent="-288000">
              <a:spcBef>
                <a:spcPts val="850"/>
              </a:spcBef>
              <a:buClr>
                <a:srgbClr val="000000"/>
              </a:buClr>
              <a:buSzPct val="45000"/>
              <a:buFont typeface="Wingdings" charset="2"/>
              <a:buChar char=""/>
            </a:pPr>
            <a:r>
              <a:rPr lang="en-US" sz="1200" b="0" strike="noStrike" spc="-1">
                <a:solidFill>
                  <a:srgbClr val="404040"/>
                </a:solidFill>
                <a:latin typeface="Trebuchet MS"/>
              </a:rPr>
              <a:t>Third Outline Level</a:t>
            </a:r>
          </a:p>
          <a:p>
            <a:pPr marL="1728000" lvl="3" indent="-216000">
              <a:spcBef>
                <a:spcPts val="567"/>
              </a:spcBef>
              <a:buClr>
                <a:srgbClr val="000000"/>
              </a:buClr>
              <a:buSzPct val="75000"/>
              <a:buFont typeface="Symbol" charset="2"/>
              <a:buChar char=""/>
            </a:pPr>
            <a:r>
              <a:rPr lang="en-US" sz="1200" b="0" strike="noStrike" spc="-1">
                <a:solidFill>
                  <a:srgbClr val="404040"/>
                </a:solidFill>
                <a:latin typeface="Trebuchet MS"/>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404040"/>
                </a:solidFill>
                <a:latin typeface="Trebuchet MS"/>
              </a:rPr>
              <a:t>Fifth Outline Level</a:t>
            </a:r>
          </a:p>
          <a:p>
            <a:pPr marL="2592000" lvl="5" indent="-216000">
              <a:spcBef>
                <a:spcPts val="283"/>
              </a:spcBef>
              <a:buClr>
                <a:srgbClr val="000000"/>
              </a:buClr>
              <a:buSzPct val="45000"/>
              <a:buFont typeface="Wingdings" charset="2"/>
              <a:buChar char=""/>
            </a:pPr>
            <a:r>
              <a:rPr lang="en-US" sz="2000" b="0" strike="noStrike" spc="-1">
                <a:solidFill>
                  <a:srgbClr val="404040"/>
                </a:solidFill>
                <a:latin typeface="Trebuchet MS"/>
              </a:rPr>
              <a:t>Sixth Outline Level</a:t>
            </a:r>
          </a:p>
          <a:p>
            <a:pPr marL="3024000" lvl="6" indent="-216000">
              <a:spcBef>
                <a:spcPts val="283"/>
              </a:spcBef>
              <a:buClr>
                <a:srgbClr val="000000"/>
              </a:buClr>
              <a:buSzPct val="45000"/>
              <a:buFont typeface="Wingdings" charset="2"/>
              <a:buChar char=""/>
            </a:pPr>
            <a:r>
              <a:rPr lang="en-US" sz="2000" b="0" strike="noStrike" spc="-1">
                <a:solidFill>
                  <a:srgbClr val="404040"/>
                </a:solidFill>
                <a:latin typeface="Trebuchet MS"/>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3" name="Group 1"/>
          <p:cNvGrpSpPr/>
          <p:nvPr/>
        </p:nvGrpSpPr>
        <p:grpSpPr>
          <a:xfrm>
            <a:off x="0" y="-8640"/>
            <a:ext cx="12191760" cy="6866640"/>
            <a:chOff x="0" y="-8640"/>
            <a:chExt cx="12191760" cy="6866640"/>
          </a:xfrm>
        </p:grpSpPr>
        <p:sp>
          <p:nvSpPr>
            <p:cNvPr id="64" name="Line 2"/>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65" name="Line 3"/>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66" name="CustomShape 4"/>
            <p:cNvSpPr/>
            <p:nvPr/>
          </p:nvSpPr>
          <p:spPr>
            <a:xfrm>
              <a:off x="9181440" y="-8640"/>
              <a:ext cx="3007080" cy="686628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7" name="CustomShape 5"/>
            <p:cNvSpPr/>
            <p:nvPr/>
          </p:nvSpPr>
          <p:spPr>
            <a:xfrm>
              <a:off x="9603360" y="-8640"/>
              <a:ext cx="2588040" cy="686628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8" name="CustomShape 6"/>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9" name="CustomShape 7"/>
            <p:cNvSpPr/>
            <p:nvPr/>
          </p:nvSpPr>
          <p:spPr>
            <a:xfrm>
              <a:off x="9334440" y="-8640"/>
              <a:ext cx="2854080" cy="686628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70" name="CustomShape 8"/>
            <p:cNvSpPr/>
            <p:nvPr/>
          </p:nvSpPr>
          <p:spPr>
            <a:xfrm>
              <a:off x="10898640" y="-8640"/>
              <a:ext cx="1289880" cy="6866280"/>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71" name="CustomShape 9"/>
            <p:cNvSpPr/>
            <p:nvPr/>
          </p:nvSpPr>
          <p:spPr>
            <a:xfrm>
              <a:off x="10938960" y="-8640"/>
              <a:ext cx="1249560" cy="6866280"/>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72" name="CustomShape 10"/>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73" name="CustomShape 11"/>
            <p:cNvSpPr/>
            <p:nvPr/>
          </p:nvSpPr>
          <p:spPr>
            <a:xfrm>
              <a:off x="0" y="4013280"/>
              <a:ext cx="448200" cy="2844360"/>
            </a:xfrm>
            <a:prstGeom prst="triangle">
              <a:avLst>
                <a:gd name="adj" fmla="val 0"/>
              </a:avLst>
            </a:prstGeom>
            <a:solidFill>
              <a:schemeClr val="accent1">
                <a:alpha val="85000"/>
              </a:schemeClr>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grpSp>
      <p:sp>
        <p:nvSpPr>
          <p:cNvPr id="74" name="PlaceHolder 12"/>
          <p:cNvSpPr>
            <a:spLocks noGrp="1"/>
          </p:cNvSpPr>
          <p:nvPr>
            <p:ph type="title"/>
          </p:nvPr>
        </p:nvSpPr>
        <p:spPr>
          <a:xfrm>
            <a:off x="677160" y="609480"/>
            <a:ext cx="8596440" cy="1320480"/>
          </a:xfrm>
          <a:prstGeom prst="rect">
            <a:avLst/>
          </a:prstGeom>
        </p:spPr>
        <p:txBody>
          <a:bodyPr>
            <a:normAutofit/>
          </a:bodyPr>
          <a:lstStyle/>
          <a:p>
            <a:pPr>
              <a:lnSpc>
                <a:spcPct val="100000"/>
              </a:lnSpc>
            </a:pPr>
            <a:r>
              <a:rPr lang="en-US" sz="3600" b="0" strike="noStrike" spc="-1">
                <a:solidFill>
                  <a:srgbClr val="90C226"/>
                </a:solidFill>
                <a:latin typeface="Trebuchet MS"/>
              </a:rPr>
              <a:t>Kliknij, aby edytować styl</a:t>
            </a:r>
            <a:endParaRPr lang="en-US" sz="3600" b="0" strike="noStrike" spc="-1">
              <a:solidFill>
                <a:srgbClr val="000000"/>
              </a:solidFill>
              <a:latin typeface="Trebuchet MS"/>
            </a:endParaRPr>
          </a:p>
        </p:txBody>
      </p:sp>
      <p:sp>
        <p:nvSpPr>
          <p:cNvPr id="75" name="PlaceHolder 13"/>
          <p:cNvSpPr>
            <a:spLocks noGrp="1"/>
          </p:cNvSpPr>
          <p:nvPr>
            <p:ph type="body"/>
          </p:nvPr>
        </p:nvSpPr>
        <p:spPr>
          <a:xfrm>
            <a:off x="677160" y="2160720"/>
            <a:ext cx="8596440" cy="3880440"/>
          </a:xfrm>
          <a:prstGeom prst="rect">
            <a:avLst/>
          </a:prstGeom>
        </p:spPr>
        <p:txBody>
          <a:bodyPr/>
          <a:lstStyle/>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Kliknij, aby edytować style wzorca tekstu</a:t>
            </a:r>
          </a:p>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Drugi poziom</a:t>
            </a:r>
          </a:p>
          <a:p>
            <a:pPr marL="1143000" lvl="2" indent="-228240">
              <a:lnSpc>
                <a:spcPct val="100000"/>
              </a:lnSpc>
              <a:spcBef>
                <a:spcPts val="1001"/>
              </a:spcBef>
              <a:buClr>
                <a:srgbClr val="90C226"/>
              </a:buClr>
              <a:buSzPct val="80000"/>
              <a:buFont typeface="Wingdings 3" charset="2"/>
              <a:buChar char=""/>
            </a:pPr>
            <a:r>
              <a:rPr lang="en-US" sz="1400" b="0" strike="noStrike" spc="-1">
                <a:solidFill>
                  <a:srgbClr val="404040"/>
                </a:solidFill>
                <a:latin typeface="Trebuchet MS"/>
              </a:rPr>
              <a:t>Trzeci poziom</a:t>
            </a:r>
          </a:p>
          <a:p>
            <a:pPr marL="1600200" lvl="3" indent="-228240">
              <a:lnSpc>
                <a:spcPct val="100000"/>
              </a:lnSpc>
              <a:spcBef>
                <a:spcPts val="1001"/>
              </a:spcBef>
              <a:buClr>
                <a:srgbClr val="90C226"/>
              </a:buClr>
              <a:buSzPct val="80000"/>
              <a:buFont typeface="Wingdings 3" charset="2"/>
              <a:buChar char=""/>
            </a:pPr>
            <a:r>
              <a:rPr lang="en-US" sz="1200" b="0" strike="noStrike" spc="-1">
                <a:solidFill>
                  <a:srgbClr val="404040"/>
                </a:solidFill>
                <a:latin typeface="Trebuchet MS"/>
              </a:rPr>
              <a:t>Czwarty poziom</a:t>
            </a:r>
          </a:p>
          <a:p>
            <a:pPr marL="2057400" lvl="4" indent="-228240">
              <a:lnSpc>
                <a:spcPct val="100000"/>
              </a:lnSpc>
              <a:spcBef>
                <a:spcPts val="1001"/>
              </a:spcBef>
              <a:buClr>
                <a:srgbClr val="90C226"/>
              </a:buClr>
              <a:buSzPct val="80000"/>
              <a:buFont typeface="Wingdings 3" charset="2"/>
              <a:buChar char=""/>
            </a:pPr>
            <a:r>
              <a:rPr lang="en-US" sz="1200" b="0" strike="noStrike" spc="-1">
                <a:solidFill>
                  <a:srgbClr val="404040"/>
                </a:solidFill>
                <a:latin typeface="Trebuchet MS"/>
              </a:rPr>
              <a:t>Piąty poziom</a:t>
            </a:r>
          </a:p>
        </p:txBody>
      </p:sp>
      <p:sp>
        <p:nvSpPr>
          <p:cNvPr id="76" name="PlaceHolder 14"/>
          <p:cNvSpPr>
            <a:spLocks noGrp="1"/>
          </p:cNvSpPr>
          <p:nvPr>
            <p:ph type="dt"/>
          </p:nvPr>
        </p:nvSpPr>
        <p:spPr>
          <a:xfrm>
            <a:off x="7205040" y="6041520"/>
            <a:ext cx="911520" cy="364680"/>
          </a:xfrm>
          <a:prstGeom prst="rect">
            <a:avLst/>
          </a:prstGeom>
        </p:spPr>
        <p:txBody>
          <a:bodyPr anchor="ctr"/>
          <a:lstStyle/>
          <a:p>
            <a:pPr algn="r">
              <a:lnSpc>
                <a:spcPct val="100000"/>
              </a:lnSpc>
            </a:pPr>
            <a:fld id="{396B698E-C972-4DA6-9A9A-AB7C8E0C742B}" type="datetime">
              <a:rPr lang="pl-PL" sz="900" b="0" strike="noStrike" spc="-1">
                <a:solidFill>
                  <a:srgbClr val="8B8B8B"/>
                </a:solidFill>
                <a:latin typeface="Trebuchet MS"/>
              </a:rPr>
              <a:t>03.06.2020</a:t>
            </a:fld>
            <a:endParaRPr lang="pl-PL" sz="900" b="0" strike="noStrike" spc="-1">
              <a:latin typeface="Times New Roman"/>
            </a:endParaRPr>
          </a:p>
        </p:txBody>
      </p:sp>
      <p:sp>
        <p:nvSpPr>
          <p:cNvPr id="77" name="PlaceHolder 15"/>
          <p:cNvSpPr>
            <a:spLocks noGrp="1"/>
          </p:cNvSpPr>
          <p:nvPr>
            <p:ph type="ftr"/>
          </p:nvPr>
        </p:nvSpPr>
        <p:spPr>
          <a:xfrm>
            <a:off x="677160" y="6041520"/>
            <a:ext cx="6297120" cy="364680"/>
          </a:xfrm>
          <a:prstGeom prst="rect">
            <a:avLst/>
          </a:prstGeom>
        </p:spPr>
        <p:txBody>
          <a:bodyPr anchor="ctr"/>
          <a:lstStyle/>
          <a:p>
            <a:endParaRPr lang="pl-PL" sz="2400" b="0" strike="noStrike" spc="-1">
              <a:latin typeface="Times New Roman"/>
            </a:endParaRPr>
          </a:p>
        </p:txBody>
      </p:sp>
      <p:sp>
        <p:nvSpPr>
          <p:cNvPr id="78" name="PlaceHolder 16"/>
          <p:cNvSpPr>
            <a:spLocks noGrp="1"/>
          </p:cNvSpPr>
          <p:nvPr>
            <p:ph type="sldNum"/>
          </p:nvPr>
        </p:nvSpPr>
        <p:spPr>
          <a:xfrm>
            <a:off x="8590680" y="6041520"/>
            <a:ext cx="682920" cy="364680"/>
          </a:xfrm>
          <a:prstGeom prst="rect">
            <a:avLst/>
          </a:prstGeom>
        </p:spPr>
        <p:txBody>
          <a:bodyPr anchor="ctr"/>
          <a:lstStyle/>
          <a:p>
            <a:pPr algn="r">
              <a:lnSpc>
                <a:spcPct val="100000"/>
              </a:lnSpc>
            </a:pPr>
            <a:fld id="{6A38AF7E-CC24-4423-8933-BDFD048C61F2}" type="slidenum">
              <a:rPr lang="pl-PL" sz="900" b="0" strike="noStrike" spc="-1">
                <a:solidFill>
                  <a:srgbClr val="90C226"/>
                </a:solidFill>
                <a:latin typeface="Trebuchet MS"/>
              </a:rPr>
              <a:t>‹#›</a:t>
            </a:fld>
            <a:endParaRPr lang="pl-PL" sz="9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extShape 1"/>
          <p:cNvSpPr txBox="1"/>
          <p:nvPr/>
        </p:nvSpPr>
        <p:spPr>
          <a:xfrm>
            <a:off x="1506960" y="2404440"/>
            <a:ext cx="7766640" cy="1645920"/>
          </a:xfrm>
          <a:prstGeom prst="rect">
            <a:avLst/>
          </a:prstGeom>
          <a:noFill/>
          <a:ln>
            <a:noFill/>
          </a:ln>
        </p:spPr>
        <p:txBody>
          <a:bodyPr anchor="b"/>
          <a:lstStyle/>
          <a:p>
            <a:pPr algn="r">
              <a:lnSpc>
                <a:spcPct val="100000"/>
              </a:lnSpc>
            </a:pPr>
            <a:r>
              <a:rPr lang="en-US" sz="4400" b="0" strike="noStrike" spc="-1">
                <a:solidFill>
                  <a:srgbClr val="90C226"/>
                </a:solidFill>
                <a:latin typeface="Trebuchet MS"/>
              </a:rPr>
              <a:t>Procedury postępowania w związku z występowaniem covid-19 </a:t>
            </a:r>
            <a:endParaRPr lang="en-US" sz="4400" b="0" strike="noStrike" spc="-1">
              <a:solidFill>
                <a:srgbClr val="000000"/>
              </a:solidFill>
              <a:latin typeface="Trebuchet MS"/>
            </a:endParaRPr>
          </a:p>
        </p:txBody>
      </p:sp>
      <p:sp>
        <p:nvSpPr>
          <p:cNvPr id="116" name="TextShape 2"/>
          <p:cNvSpPr txBox="1"/>
          <p:nvPr/>
        </p:nvSpPr>
        <p:spPr>
          <a:xfrm>
            <a:off x="1506960" y="4050720"/>
            <a:ext cx="7766640" cy="1096560"/>
          </a:xfrm>
          <a:prstGeom prst="rect">
            <a:avLst/>
          </a:prstGeom>
          <a:noFill/>
          <a:ln>
            <a:noFill/>
          </a:ln>
        </p:spPr>
        <p:txBody>
          <a:bodyPr/>
          <a:lstStyle/>
          <a:p>
            <a:pPr algn="r">
              <a:lnSpc>
                <a:spcPct val="100000"/>
              </a:lnSpc>
              <a:spcBef>
                <a:spcPts val="1001"/>
              </a:spcBef>
            </a:pPr>
            <a:r>
              <a:rPr lang="pl-PL" sz="1800" b="1" strike="noStrike" spc="-1">
                <a:solidFill>
                  <a:srgbClr val="000000"/>
                </a:solidFill>
                <a:latin typeface="Trebuchet MS"/>
              </a:rPr>
              <a:t>Egzaminy 8-klasisty</a:t>
            </a:r>
            <a:endParaRPr lang="pl-PL"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Organizacja przestrzenna</a:t>
            </a:r>
            <a:endParaRPr lang="en-US" sz="3600" b="0" strike="noStrike" spc="-1">
              <a:solidFill>
                <a:srgbClr val="000000"/>
              </a:solidFill>
              <a:latin typeface="Trebuchet MS"/>
            </a:endParaRPr>
          </a:p>
        </p:txBody>
      </p:sp>
      <p:sp>
        <p:nvSpPr>
          <p:cNvPr id="168" name="TextShape 2"/>
          <p:cNvSpPr txBox="1"/>
          <p:nvPr/>
        </p:nvSpPr>
        <p:spPr>
          <a:xfrm>
            <a:off x="677160" y="1455120"/>
            <a:ext cx="8596440" cy="4585680"/>
          </a:xfrm>
          <a:prstGeom prst="rect">
            <a:avLst/>
          </a:prstGeom>
          <a:noFill/>
          <a:ln>
            <a:noFill/>
          </a:ln>
        </p:spPr>
        <p:txBody>
          <a:bodyPr>
            <a:normAutofit fontScale="97000"/>
          </a:bodyPr>
          <a:lstStyle/>
          <a:p>
            <a:pPr>
              <a:lnSpc>
                <a:spcPct val="100000"/>
              </a:lnSpc>
              <a:spcBef>
                <a:spcPts val="1001"/>
              </a:spcBef>
            </a:pPr>
            <a:endParaRPr lang="en-US" sz="1800" b="0" strike="noStrike" spc="-1">
              <a:solidFill>
                <a:srgbClr val="404040"/>
              </a:solidFill>
              <a:latin typeface="Trebuchet MS"/>
            </a:endParaRP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Sale egzaminacyjne należy </a:t>
            </a:r>
            <a:r>
              <a:rPr lang="en-US" sz="1800" b="1" strike="noStrike" spc="-1">
                <a:solidFill>
                  <a:srgbClr val="404040"/>
                </a:solidFill>
                <a:latin typeface="Trebuchet MS"/>
              </a:rPr>
              <a:t>wietrzyć</a:t>
            </a:r>
            <a:r>
              <a:rPr lang="en-US" sz="1800" b="0" strike="noStrike" spc="-1">
                <a:solidFill>
                  <a:srgbClr val="404040"/>
                </a:solidFill>
                <a:latin typeface="Trebuchet MS"/>
              </a:rPr>
              <a:t> przed wpuszczeniem do nich zdających, mniej więcej co godzinę w trakcie egzaminu (jeżeli pogoda na to pozwala oraz na zewnątrz budynku nie panuje zbyt duży hałas) oraz po egzaminie, dbając o zapewnienie komfortu zdających.</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Dla każdego zdającego powinno zostać zapewnione</a:t>
            </a:r>
            <a:r>
              <a:rPr lang="en-US" sz="1800" b="1" strike="noStrike" spc="-1">
                <a:solidFill>
                  <a:srgbClr val="404040"/>
                </a:solidFill>
                <a:latin typeface="Trebuchet MS"/>
              </a:rPr>
              <a:t> miejsce, w którym będzie mógł zostawić rzeczy osobiste </a:t>
            </a:r>
            <a:r>
              <a:rPr lang="en-US" sz="1800" b="0" strike="noStrike" spc="-1">
                <a:solidFill>
                  <a:srgbClr val="404040"/>
                </a:solidFill>
                <a:latin typeface="Trebuchet MS"/>
              </a:rPr>
              <a:t>– plecak, torbę, kurtkę, telefon itp. Może to być szafka, jeżeli szkoła dysponuje szafkami, może to być również odrębne pomieszczenie, np. szatnia, sala szkolna, w której dla zdających będą przygotowane np. </a:t>
            </a:r>
            <a:r>
              <a:rPr lang="en-US" sz="1800" b="1" strike="noStrike" spc="-1">
                <a:solidFill>
                  <a:srgbClr val="404040"/>
                </a:solidFill>
                <a:latin typeface="Trebuchet MS"/>
              </a:rPr>
              <a:t>przezroczyste foliowe worki </a:t>
            </a:r>
            <a:r>
              <a:rPr lang="en-US" sz="1800" b="0" strike="noStrike" spc="-1">
                <a:solidFill>
                  <a:srgbClr val="404040"/>
                </a:solidFill>
                <a:latin typeface="Trebuchet MS"/>
              </a:rPr>
              <a:t>(tak aby sprawdzenie ich zawartości nie wymagało otwierania), w których będą mogli zostawić swoje rzeczy osobiste pod nadzorem pracownika albo pod zamknięciem. Należy zminimalizować możliwość kontaktowania się osób pozostawiających swoje rzeczy z osobami odbierającymi swoje rzeczy albo zadbać, by oczekując na oddanie lub odbiór swoich rzeczy zachowywali </a:t>
            </a:r>
            <a:r>
              <a:rPr lang="en-US" sz="1800" b="1" strike="noStrike" spc="-1">
                <a:solidFill>
                  <a:srgbClr val="404040"/>
                </a:solidFill>
                <a:latin typeface="Trebuchet MS"/>
              </a:rPr>
              <a:t>odpowiednie środki bezpieczeństwa </a:t>
            </a:r>
            <a:r>
              <a:rPr lang="en-US" sz="1800" b="0" strike="noStrike" spc="-1">
                <a:solidFill>
                  <a:srgbClr val="404040"/>
                </a:solidFill>
                <a:latin typeface="Trebuchet MS"/>
              </a:rPr>
              <a:t>(odległość od innych osób, zakrywanie ust i nosa).</a:t>
            </a: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p:txBody>
      </p:sp>
      <p:sp>
        <p:nvSpPr>
          <p:cNvPr id="169"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70"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71" name="CustomShape 5"/>
          <p:cNvSpPr/>
          <p:nvPr/>
        </p:nvSpPr>
        <p:spPr>
          <a:xfrm>
            <a:off x="2460960" y="185724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72"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Organizacja przestrzenna</a:t>
            </a:r>
            <a:endParaRPr lang="en-US" sz="3600" b="0" strike="noStrike" spc="-1">
              <a:solidFill>
                <a:srgbClr val="000000"/>
              </a:solidFill>
              <a:latin typeface="Trebuchet MS"/>
            </a:endParaRPr>
          </a:p>
        </p:txBody>
      </p:sp>
      <p:sp>
        <p:nvSpPr>
          <p:cNvPr id="174" name="TextShape 2"/>
          <p:cNvSpPr txBox="1"/>
          <p:nvPr/>
        </p:nvSpPr>
        <p:spPr>
          <a:xfrm>
            <a:off x="677160" y="1455120"/>
            <a:ext cx="8596440" cy="4585680"/>
          </a:xfrm>
          <a:prstGeom prst="rect">
            <a:avLst/>
          </a:prstGeom>
          <a:noFill/>
          <a:ln>
            <a:noFill/>
          </a:ln>
        </p:spPr>
        <p:txBody>
          <a:bodyPr>
            <a:normAutofit fontScale="80000"/>
          </a:bodyPr>
          <a:lstStyle/>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Bieżąca dezynfekcja toalet.</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W pomieszczeniach higieniczno-sanitarnych – jeśli jeszcze tego nie zrobiono – należy wywiesić plakaty z zasadami prawidłowego mycia rąk, a przy dozownikach z płynem – instrukcje na temat prawidłowej dezynfekcji rąk.</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Rekomenduje się monitoring codziennych prac porządkowych, ze szczególnym uwzględnieniem utrzymywania w czystości ciągów komunikacyjnych, dezynfekowania powierzchni dotykowych: poręczy, klamek, włączników światła, klawiatur, myszek, uchwytów, poręczy krzeseł i powierzchni płaskich.</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Ławki oraz krzesła w sali egzaminacyjnej należy dezynfekować przed </a:t>
            </a:r>
            <a:br/>
            <a:r>
              <a:rPr lang="en-US" sz="1800" b="0" strike="noStrike" spc="-1">
                <a:solidFill>
                  <a:srgbClr val="404040"/>
                </a:solidFill>
                <a:latin typeface="Trebuchet MS"/>
              </a:rPr>
              <a:t>i po każdym egzaminie. </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sprzęt (komputery, klawiatury, dodatkowy osprzęt, np. słuchawki, odtwarzacze płyt CD, przybory zapewnione przez szkołę</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Na terenie szkoły lub ośrodka należy wyznaczyć i przygotować pomieszczenie (wyposażone m.in. w środki ochrony osobistej i płyn dezynfekujący), w którym będzie można odizolować osobę w przypadku stwierdzenia objawów chorobowych.</a:t>
            </a: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p:txBody>
      </p:sp>
      <p:sp>
        <p:nvSpPr>
          <p:cNvPr id="175"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76"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77" name="CustomShape 5"/>
          <p:cNvSpPr/>
          <p:nvPr/>
        </p:nvSpPr>
        <p:spPr>
          <a:xfrm>
            <a:off x="2460960" y="185724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78"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Dodatkowe procedury bezpieczeństwa</a:t>
            </a:r>
            <a:endParaRPr lang="en-US" sz="3600" b="0" strike="noStrike" spc="-1">
              <a:solidFill>
                <a:srgbClr val="000000"/>
              </a:solidFill>
              <a:latin typeface="Trebuchet MS"/>
            </a:endParaRPr>
          </a:p>
        </p:txBody>
      </p:sp>
      <p:sp>
        <p:nvSpPr>
          <p:cNvPr id="180" name="TextShape 2"/>
          <p:cNvSpPr txBox="1"/>
          <p:nvPr/>
        </p:nvSpPr>
        <p:spPr>
          <a:xfrm>
            <a:off x="677160" y="1455120"/>
            <a:ext cx="8596440" cy="4585680"/>
          </a:xfrm>
          <a:prstGeom prst="rect">
            <a:avLst/>
          </a:prstGeom>
          <a:noFill/>
          <a:ln>
            <a:noFill/>
          </a:ln>
        </p:spPr>
        <p:txBody>
          <a:bodyPr>
            <a:normAutofit/>
          </a:bodyPr>
          <a:lstStyle/>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Członkowie zespołów nadzorujących powinni przejść </a:t>
            </a:r>
            <a:r>
              <a:rPr lang="en-US" sz="1800" b="1" strike="noStrike" spc="-1">
                <a:solidFill>
                  <a:srgbClr val="404040"/>
                </a:solidFill>
                <a:latin typeface="Trebuchet MS"/>
              </a:rPr>
              <a:t>szkolenie</a:t>
            </a:r>
            <a:r>
              <a:rPr lang="en-US" sz="1800" b="0" strike="noStrike" spc="-1">
                <a:solidFill>
                  <a:srgbClr val="404040"/>
                </a:solidFill>
                <a:latin typeface="Trebuchet MS"/>
              </a:rPr>
              <a:t> z zasad dotyczących bezpieczeństwa podczas egzaminu przeprowadzone przez przewodniczącego zespołu egzaminacyjnego.</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Przewodniczący zespołu egzaminacyjnego </a:t>
            </a:r>
            <a:r>
              <a:rPr lang="en-US" sz="1800" b="1" strike="noStrike" spc="-1">
                <a:solidFill>
                  <a:srgbClr val="404040"/>
                </a:solidFill>
                <a:latin typeface="Trebuchet MS"/>
              </a:rPr>
              <a:t>informuje</a:t>
            </a:r>
            <a:r>
              <a:rPr lang="en-US" sz="1800" b="0" strike="noStrike" spc="-1">
                <a:solidFill>
                  <a:srgbClr val="404040"/>
                </a:solidFill>
                <a:latin typeface="Trebuchet MS"/>
              </a:rPr>
              <a:t> członków zespołu nadzorującego przeprowadzającego egzamin w sali egzaminacyjnej, że w danej sali do egzaminu przystępuje zdający chorujący na alergię albo inne schorzenie, którego objawami mogą być kaszel, katar lub łzawienie.</a:t>
            </a:r>
          </a:p>
          <a:p>
            <a:pPr marL="343080" indent="-342720">
              <a:lnSpc>
                <a:spcPct val="100000"/>
              </a:lnSpc>
              <a:spcBef>
                <a:spcPts val="1001"/>
              </a:spcBef>
              <a:buClr>
                <a:srgbClr val="90C226"/>
              </a:buClr>
              <a:buSzPct val="80000"/>
              <a:buFont typeface="Wingdings 3" charset="2"/>
              <a:buChar char=""/>
            </a:pPr>
            <a:r>
              <a:rPr lang="en-US" sz="1800" b="1" strike="noStrike" spc="-1">
                <a:solidFill>
                  <a:srgbClr val="404040"/>
                </a:solidFill>
                <a:latin typeface="Trebuchet MS"/>
              </a:rPr>
              <a:t>Paczki </a:t>
            </a:r>
            <a:r>
              <a:rPr lang="en-US" sz="1800" b="0" strike="noStrike" spc="-1">
                <a:solidFill>
                  <a:srgbClr val="404040"/>
                </a:solidFill>
                <a:latin typeface="Trebuchet MS"/>
              </a:rPr>
              <a:t>należy odebrać od kuriera i otwierać w rękawiczkach. Po odebraniu paczek od kuriera można przetrzeć je szmatką z płynem dezynfekującym.</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Członkowie zespołu nadzorującego w rękawiczkach odbierają </a:t>
            </a:r>
            <a:r>
              <a:rPr lang="en-US" sz="1800" b="1" strike="noStrike" spc="-1">
                <a:solidFill>
                  <a:srgbClr val="404040"/>
                </a:solidFill>
                <a:latin typeface="Trebuchet MS"/>
              </a:rPr>
              <a:t>arkusze</a:t>
            </a:r>
            <a:r>
              <a:rPr lang="en-US" sz="1800" b="0" strike="noStrike" spc="-1">
                <a:solidFill>
                  <a:srgbClr val="404040"/>
                </a:solidFill>
                <a:latin typeface="Trebuchet MS"/>
              </a:rPr>
              <a:t> </a:t>
            </a:r>
            <a:br/>
            <a:r>
              <a:rPr lang="en-US" sz="1800" b="0" strike="noStrike" spc="-1">
                <a:solidFill>
                  <a:srgbClr val="404040"/>
                </a:solidFill>
                <a:latin typeface="Trebuchet MS"/>
              </a:rPr>
              <a:t>od przewodniczącego zespołu egzaminacyjnego. Arkusze są rozdawane zdającym również przez osoby, które mają założone rękawiczki, oraz mają zakryte usta i nos.</a:t>
            </a: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p:txBody>
      </p:sp>
      <p:sp>
        <p:nvSpPr>
          <p:cNvPr id="181"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82"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83" name="CustomShape 5"/>
          <p:cNvSpPr/>
          <p:nvPr/>
        </p:nvSpPr>
        <p:spPr>
          <a:xfrm>
            <a:off x="2460960" y="185724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84"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Dodatkowe procedury bezpieczeństwa</a:t>
            </a:r>
            <a:endParaRPr lang="en-US" sz="3600" b="0" strike="noStrike" spc="-1">
              <a:solidFill>
                <a:srgbClr val="000000"/>
              </a:solidFill>
              <a:latin typeface="Trebuchet MS"/>
            </a:endParaRPr>
          </a:p>
        </p:txBody>
      </p:sp>
      <p:sp>
        <p:nvSpPr>
          <p:cNvPr id="186" name="TextShape 2"/>
          <p:cNvSpPr txBox="1"/>
          <p:nvPr/>
        </p:nvSpPr>
        <p:spPr>
          <a:xfrm>
            <a:off x="677160" y="1455120"/>
            <a:ext cx="8596440" cy="4585680"/>
          </a:xfrm>
          <a:prstGeom prst="rect">
            <a:avLst/>
          </a:prstGeom>
          <a:noFill/>
          <a:ln>
            <a:noFill/>
          </a:ln>
        </p:spPr>
        <p:txBody>
          <a:bodyPr>
            <a:normAutofit/>
          </a:bodyPr>
          <a:lstStyle/>
          <a:p>
            <a:pPr marL="343080" indent="-342720">
              <a:lnSpc>
                <a:spcPct val="100000"/>
              </a:lnSpc>
              <a:spcBef>
                <a:spcPts val="1001"/>
              </a:spcBef>
              <a:buClr>
                <a:srgbClr val="90C226"/>
              </a:buClr>
              <a:buSzPct val="80000"/>
              <a:buFont typeface="Wingdings 3" charset="2"/>
              <a:buChar char=""/>
            </a:pPr>
            <a:r>
              <a:rPr lang="en-US" sz="1800" b="1" strike="noStrike" spc="-1">
                <a:solidFill>
                  <a:srgbClr val="404040"/>
                </a:solidFill>
                <a:latin typeface="Trebuchet MS"/>
              </a:rPr>
              <a:t>Przed rozpoczęciem egzaminu </a:t>
            </a:r>
            <a:r>
              <a:rPr lang="en-US" sz="1800" b="0" strike="noStrike" spc="-1">
                <a:solidFill>
                  <a:srgbClr val="404040"/>
                </a:solidFill>
                <a:latin typeface="Trebuchet MS"/>
              </a:rPr>
              <a:t>należy poinformować zdających o obowiązujących zasadach bezpieczeństwa, w tym przede wszystkim: zakazie kontaktowania się z innymi zdającymi, obowiązku zakrywania ust i nosa w przypadku kontaktu bezpośredniego z nauczycielem, wyjścia do toalety lub wyjścia z sali egzaminacyjnej, po zakończeniu pracy z arkuszem egzaminacyjnym, niedotykania dłońmi okolic twarzy, zwłaszcza ust, nosa i oczu, a także przestrzegania higieny kaszlu i oddychania: podczas kaszlu i kichania należy zakryć usta i nos zgiętym łokciem lub chusteczką, konieczności zachowania dystansu po zakończonym egzaminie.</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Należy unikać tworzenia się grup zdających przed szkołą oraz przed salą egzaminacyjną przed rozpoczęciem egzaminu oraz po jego zakończeniu (odstępy czasowe, różne wejścia, wypuszczania według procedur, komunikacja elektroniczna, wypuszczanie Sali min. 15 minut przed zakończeniem). </a:t>
            </a: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p:txBody>
      </p:sp>
      <p:sp>
        <p:nvSpPr>
          <p:cNvPr id="187"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88"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89" name="CustomShape 5"/>
          <p:cNvSpPr/>
          <p:nvPr/>
        </p:nvSpPr>
        <p:spPr>
          <a:xfrm>
            <a:off x="2460960" y="185724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90"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Procedura postępowania w sytuacji podejrzenia zakażeniem COVID-19</a:t>
            </a:r>
            <a:endParaRPr lang="en-US" sz="3600" b="0" strike="noStrike" spc="-1">
              <a:solidFill>
                <a:srgbClr val="000000"/>
              </a:solidFill>
              <a:latin typeface="Trebuchet MS"/>
            </a:endParaRPr>
          </a:p>
        </p:txBody>
      </p:sp>
      <p:sp>
        <p:nvSpPr>
          <p:cNvPr id="192" name="TextShape 2"/>
          <p:cNvSpPr txBox="1"/>
          <p:nvPr/>
        </p:nvSpPr>
        <p:spPr>
          <a:xfrm>
            <a:off x="677160" y="1752480"/>
            <a:ext cx="8596440" cy="4288320"/>
          </a:xfrm>
          <a:prstGeom prst="rect">
            <a:avLst/>
          </a:prstGeom>
          <a:noFill/>
          <a:ln>
            <a:noFill/>
          </a:ln>
        </p:spPr>
        <p:txBody>
          <a:bodyPr>
            <a:normAutofit/>
          </a:bodyPr>
          <a:lstStyle/>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Kryteria </a:t>
            </a:r>
            <a:r>
              <a:rPr lang="en-US" sz="1800" b="0" u="sng" strike="noStrike" spc="-1">
                <a:solidFill>
                  <a:srgbClr val="404040"/>
                </a:solidFill>
                <a:uFillTx/>
                <a:latin typeface="Trebuchet MS"/>
              </a:rPr>
              <a:t>kliniczne</a:t>
            </a:r>
            <a:r>
              <a:rPr lang="en-US" sz="1800" b="0" strike="noStrike" spc="-1">
                <a:solidFill>
                  <a:srgbClr val="404040"/>
                </a:solidFill>
                <a:latin typeface="Trebuchet MS"/>
              </a:rPr>
              <a:t>, występujące objawy ostrej infekcji układu oddechowego:</a:t>
            </a:r>
          </a:p>
          <a:p>
            <a:pPr>
              <a:lnSpc>
                <a:spcPct val="100000"/>
              </a:lnSpc>
              <a:spcBef>
                <a:spcPts val="1001"/>
              </a:spcBef>
            </a:pPr>
            <a:r>
              <a:rPr lang="en-US" sz="1800" b="0" strike="noStrike" spc="-1">
                <a:solidFill>
                  <a:srgbClr val="404040"/>
                </a:solidFill>
                <a:latin typeface="Trebuchet MS"/>
              </a:rPr>
              <a:t>     </a:t>
            </a:r>
            <a:r>
              <a:rPr lang="en-US" sz="1800" b="1" strike="noStrike" spc="-1">
                <a:solidFill>
                  <a:srgbClr val="404040"/>
                </a:solidFill>
                <a:latin typeface="Trebuchet MS"/>
              </a:rPr>
              <a:t>gorączka, kaszel, duszności, problemy z oddychaniem, ból gardła</a:t>
            </a:r>
            <a:endParaRPr lang="en-US" sz="1800" b="0" strike="noStrike" spc="-1">
              <a:solidFill>
                <a:srgbClr val="404040"/>
              </a:solidFill>
              <a:latin typeface="Trebuchet MS"/>
            </a:endParaRP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Kryteria </a:t>
            </a:r>
            <a:r>
              <a:rPr lang="en-US" sz="1800" b="0" u="sng" strike="noStrike" spc="-1">
                <a:solidFill>
                  <a:srgbClr val="404040"/>
                </a:solidFill>
                <a:uFillTx/>
                <a:latin typeface="Trebuchet MS"/>
              </a:rPr>
              <a:t>epidemiologiczne</a:t>
            </a:r>
            <a:r>
              <a:rPr lang="en-US" sz="1800" b="0" strike="noStrike" spc="-1">
                <a:solidFill>
                  <a:srgbClr val="404040"/>
                </a:solidFill>
                <a:latin typeface="Trebuchet MS"/>
              </a:rPr>
              <a:t>, okres 14 dni przed wystąpieniem objawów:</a:t>
            </a:r>
          </a:p>
          <a:p>
            <a:pPr>
              <a:lnSpc>
                <a:spcPct val="100000"/>
              </a:lnSpc>
              <a:spcBef>
                <a:spcPts val="1001"/>
              </a:spcBef>
            </a:pPr>
            <a:r>
              <a:rPr lang="en-US" sz="1800" b="0" strike="noStrike" spc="-1">
                <a:solidFill>
                  <a:srgbClr val="404040"/>
                </a:solidFill>
                <a:latin typeface="Trebuchet MS"/>
              </a:rPr>
              <a:t>     - podróżowała lub przebywała w regionie występowania wirusa,</a:t>
            </a:r>
          </a:p>
          <a:p>
            <a:pPr>
              <a:lnSpc>
                <a:spcPct val="100000"/>
              </a:lnSpc>
              <a:spcBef>
                <a:spcPts val="1001"/>
              </a:spcBef>
            </a:pPr>
            <a:r>
              <a:rPr lang="en-US" sz="1800" b="0" strike="noStrike" spc="-1">
                <a:solidFill>
                  <a:srgbClr val="404040"/>
                </a:solidFill>
                <a:latin typeface="Trebuchet MS"/>
              </a:rPr>
              <a:t>     - miała kontakt z osobą, u której stwierdzono zakażenie,</a:t>
            </a:r>
          </a:p>
          <a:p>
            <a:pPr>
              <a:lnSpc>
                <a:spcPct val="100000"/>
              </a:lnSpc>
              <a:spcBef>
                <a:spcPts val="1001"/>
              </a:spcBef>
            </a:pPr>
            <a:r>
              <a:rPr lang="en-US" sz="1800" b="0" strike="noStrike" spc="-1">
                <a:solidFill>
                  <a:srgbClr val="404040"/>
                </a:solidFill>
                <a:latin typeface="Trebuchet MS"/>
              </a:rPr>
              <a:t>     - pracowała lub przebywała w jednostce opieki zdrowotnej, w której leczono </a:t>
            </a:r>
          </a:p>
          <a:p>
            <a:pPr>
              <a:lnSpc>
                <a:spcPct val="100000"/>
              </a:lnSpc>
              <a:spcBef>
                <a:spcPts val="1001"/>
              </a:spcBef>
            </a:pPr>
            <a:r>
              <a:rPr lang="en-US" sz="1800" b="0" strike="noStrike" spc="-1">
                <a:solidFill>
                  <a:srgbClr val="404040"/>
                </a:solidFill>
                <a:latin typeface="Trebuchet MS"/>
              </a:rPr>
              <a:t>       pacjentów zakażonych wirusem.</a:t>
            </a:r>
          </a:p>
          <a:p>
            <a:pPr>
              <a:lnSpc>
                <a:spcPct val="100000"/>
              </a:lnSpc>
              <a:spcBef>
                <a:spcPts val="1001"/>
              </a:spcBef>
            </a:pPr>
            <a:endParaRPr lang="en-US" sz="1800" b="0" strike="noStrike" spc="-1">
              <a:solidFill>
                <a:srgbClr val="404040"/>
              </a:solidFill>
              <a:latin typeface="Trebuchet MS"/>
            </a:endParaRPr>
          </a:p>
        </p:txBody>
      </p:sp>
      <p:sp>
        <p:nvSpPr>
          <p:cNvPr id="193"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94"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95"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96"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extShape 1"/>
          <p:cNvSpPr txBox="1"/>
          <p:nvPr/>
        </p:nvSpPr>
        <p:spPr>
          <a:xfrm>
            <a:off x="677160" y="609480"/>
            <a:ext cx="8596440" cy="1320480"/>
          </a:xfrm>
          <a:prstGeom prst="rect">
            <a:avLst/>
          </a:prstGeom>
          <a:noFill/>
          <a:ln>
            <a:noFill/>
          </a:ln>
        </p:spPr>
        <p:txBody>
          <a:bodyPr/>
          <a:lstStyle/>
          <a:p>
            <a:pPr>
              <a:lnSpc>
                <a:spcPct val="100000"/>
              </a:lnSpc>
            </a:pPr>
            <a:r>
              <a:rPr lang="en-US" sz="2800" b="0" strike="noStrike" spc="-1">
                <a:solidFill>
                  <a:srgbClr val="90C226"/>
                </a:solidFill>
                <a:latin typeface="Trebuchet MS"/>
              </a:rPr>
              <a:t>Procedura postępowania w sytuacji podejrzenia zakażeniem COVID-19- CZŁONEK ZESPOŁU</a:t>
            </a:r>
            <a:endParaRPr lang="en-US" sz="2800" b="0" strike="noStrike" spc="-1">
              <a:solidFill>
                <a:srgbClr val="000000"/>
              </a:solidFill>
              <a:latin typeface="Trebuchet MS"/>
            </a:endParaRPr>
          </a:p>
        </p:txBody>
      </p:sp>
      <p:sp>
        <p:nvSpPr>
          <p:cNvPr id="198" name="TextShape 2"/>
          <p:cNvSpPr txBox="1"/>
          <p:nvPr/>
        </p:nvSpPr>
        <p:spPr>
          <a:xfrm>
            <a:off x="677160" y="1930320"/>
            <a:ext cx="8596440" cy="4110480"/>
          </a:xfrm>
          <a:prstGeom prst="rect">
            <a:avLst/>
          </a:prstGeom>
          <a:noFill/>
          <a:ln>
            <a:noFill/>
          </a:ln>
        </p:spPr>
        <p:txBody>
          <a:bodyPr>
            <a:normAutofit/>
          </a:bodyPr>
          <a:lstStyle/>
          <a:p>
            <a:pPr marL="343080" indent="-342720">
              <a:lnSpc>
                <a:spcPct val="100000"/>
              </a:lnSpc>
              <a:spcBef>
                <a:spcPts val="1001"/>
              </a:spcBef>
              <a:buClr>
                <a:srgbClr val="90C226"/>
              </a:buClr>
              <a:buSzPct val="80000"/>
              <a:buFont typeface="Wingdings 3" charset="2"/>
              <a:buChar char=""/>
            </a:pPr>
            <a:r>
              <a:rPr lang="en-US" sz="1800" b="1" strike="noStrike" spc="-1">
                <a:solidFill>
                  <a:srgbClr val="404040"/>
                </a:solidFill>
                <a:latin typeface="Trebuchet MS"/>
              </a:rPr>
              <a:t>W przypadku wystąpienia niepokojących objawów – </a:t>
            </a:r>
            <a:endParaRPr lang="en-US" sz="1800" b="0" strike="noStrike" spc="-1">
              <a:solidFill>
                <a:srgbClr val="404040"/>
              </a:solidFill>
              <a:latin typeface="Trebuchet MS"/>
            </a:endParaRPr>
          </a:p>
          <a:p>
            <a:pPr>
              <a:lnSpc>
                <a:spcPct val="100000"/>
              </a:lnSpc>
              <a:spcBef>
                <a:spcPts val="1001"/>
              </a:spcBef>
            </a:pPr>
            <a:r>
              <a:rPr lang="en-US" sz="1800" b="0" strike="noStrike" spc="-1">
                <a:solidFill>
                  <a:srgbClr val="404040"/>
                </a:solidFill>
                <a:latin typeface="Trebuchet MS"/>
              </a:rPr>
              <a:t>      odizolować w wyznaczonym miejscu, </a:t>
            </a:r>
          </a:p>
          <a:p>
            <a:pPr>
              <a:lnSpc>
                <a:spcPct val="100000"/>
              </a:lnSpc>
              <a:spcBef>
                <a:spcPts val="1001"/>
              </a:spcBef>
            </a:pPr>
            <a:r>
              <a:rPr lang="en-US" sz="1800" b="0" strike="noStrike" spc="-1">
                <a:solidFill>
                  <a:srgbClr val="404040"/>
                </a:solidFill>
                <a:latin typeface="Trebuchet MS"/>
              </a:rPr>
              <a:t>      powiadomić o tym fakcie dyrektora okręgowej komisji egzaminacyjnej, z którym ustala sposób postępowania, </a:t>
            </a:r>
          </a:p>
          <a:p>
            <a:pPr>
              <a:lnSpc>
                <a:spcPct val="100000"/>
              </a:lnSpc>
              <a:spcBef>
                <a:spcPts val="1001"/>
              </a:spcBef>
            </a:pPr>
            <a:r>
              <a:rPr lang="en-US" sz="1800" b="0" strike="noStrike" spc="-1">
                <a:solidFill>
                  <a:srgbClr val="404040"/>
                </a:solidFill>
                <a:latin typeface="Trebuchet MS"/>
              </a:rPr>
              <a:t>      zapewnić zastępstwo, dyrektor OKE może wyrazić zgodę na zakończenie przeprowadzania egzaminu w niepełnym składzie zespołu nadzorującego,  </a:t>
            </a:r>
          </a:p>
          <a:p>
            <a:pPr>
              <a:lnSpc>
                <a:spcPct val="100000"/>
              </a:lnSpc>
              <a:spcBef>
                <a:spcPts val="1001"/>
              </a:spcBef>
            </a:pPr>
            <a:r>
              <a:rPr lang="en-US" sz="1800" b="0" strike="noStrike" spc="-1">
                <a:solidFill>
                  <a:srgbClr val="404040"/>
                </a:solidFill>
                <a:latin typeface="Trebuchet MS"/>
              </a:rPr>
              <a:t>      fakt odnotować w protokole przebiegu egzaminu i protokole zbiorczym, </a:t>
            </a:r>
          </a:p>
          <a:p>
            <a:pPr>
              <a:lnSpc>
                <a:spcPct val="100000"/>
              </a:lnSpc>
              <a:spcBef>
                <a:spcPts val="1001"/>
              </a:spcBef>
            </a:pPr>
            <a:r>
              <a:rPr lang="en-US" sz="1800" b="0" strike="noStrike" spc="-1">
                <a:solidFill>
                  <a:srgbClr val="404040"/>
                </a:solidFill>
                <a:latin typeface="Trebuchet MS"/>
              </a:rPr>
              <a:t>      można podjąć decyzję o przerwaniu i unieważnieniu egzaminu, jeżeli to rozwiązanie jest niezbędne </a:t>
            </a:r>
          </a:p>
          <a:p>
            <a:pPr>
              <a:lnSpc>
                <a:spcPct val="100000"/>
              </a:lnSpc>
              <a:spcBef>
                <a:spcPts val="1001"/>
              </a:spcBef>
            </a:pPr>
            <a:endParaRPr lang="en-US" sz="1800" b="0" strike="noStrike" spc="-1">
              <a:solidFill>
                <a:srgbClr val="404040"/>
              </a:solidFill>
              <a:latin typeface="Trebuchet MS"/>
            </a:endParaRPr>
          </a:p>
        </p:txBody>
      </p:sp>
      <p:sp>
        <p:nvSpPr>
          <p:cNvPr id="199"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200"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201"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202"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TextShape 1"/>
          <p:cNvSpPr txBox="1"/>
          <p:nvPr/>
        </p:nvSpPr>
        <p:spPr>
          <a:xfrm>
            <a:off x="677160" y="609480"/>
            <a:ext cx="8596440" cy="1320480"/>
          </a:xfrm>
          <a:prstGeom prst="rect">
            <a:avLst/>
          </a:prstGeom>
          <a:noFill/>
          <a:ln>
            <a:noFill/>
          </a:ln>
        </p:spPr>
        <p:txBody>
          <a:bodyPr/>
          <a:lstStyle/>
          <a:p>
            <a:pPr>
              <a:lnSpc>
                <a:spcPct val="100000"/>
              </a:lnSpc>
            </a:pPr>
            <a:r>
              <a:rPr lang="en-US" sz="2800" b="0" strike="noStrike" spc="-1">
                <a:solidFill>
                  <a:srgbClr val="90C226"/>
                </a:solidFill>
                <a:latin typeface="Trebuchet MS"/>
              </a:rPr>
              <a:t>Procedura postępowania w sytuacji podejrzenia zakażeniem COVID-19- ZDAJĄCY</a:t>
            </a:r>
            <a:endParaRPr lang="en-US" sz="2800" b="0" strike="noStrike" spc="-1">
              <a:solidFill>
                <a:srgbClr val="000000"/>
              </a:solidFill>
              <a:latin typeface="Trebuchet MS"/>
            </a:endParaRPr>
          </a:p>
        </p:txBody>
      </p:sp>
      <p:sp>
        <p:nvSpPr>
          <p:cNvPr id="204" name="TextShape 2"/>
          <p:cNvSpPr txBox="1"/>
          <p:nvPr/>
        </p:nvSpPr>
        <p:spPr>
          <a:xfrm>
            <a:off x="677160" y="1930320"/>
            <a:ext cx="8596440" cy="4110480"/>
          </a:xfrm>
          <a:prstGeom prst="rect">
            <a:avLst/>
          </a:prstGeom>
          <a:noFill/>
          <a:ln>
            <a:noFill/>
          </a:ln>
        </p:spPr>
        <p:txBody>
          <a:bodyPr>
            <a:normAutofit/>
          </a:bodyPr>
          <a:lstStyle/>
          <a:p>
            <a:pPr marL="343080" indent="-342720">
              <a:lnSpc>
                <a:spcPct val="100000"/>
              </a:lnSpc>
              <a:spcBef>
                <a:spcPts val="1001"/>
              </a:spcBef>
              <a:buClr>
                <a:srgbClr val="90C226"/>
              </a:buClr>
              <a:buSzPct val="80000"/>
              <a:buFont typeface="Wingdings 3" charset="2"/>
              <a:buChar char=""/>
            </a:pPr>
            <a:r>
              <a:rPr lang="en-US" sz="1800" b="1" strike="noStrike" spc="-1">
                <a:solidFill>
                  <a:srgbClr val="404040"/>
                </a:solidFill>
                <a:latin typeface="Trebuchet MS"/>
              </a:rPr>
              <a:t>W przypadku wystąpienia niepokojących objawów – </a:t>
            </a:r>
            <a:endParaRPr lang="en-US" sz="1800" b="0" strike="noStrike" spc="-1">
              <a:solidFill>
                <a:srgbClr val="404040"/>
              </a:solidFill>
              <a:latin typeface="Trebuchet MS"/>
            </a:endParaRPr>
          </a:p>
          <a:p>
            <a:pPr>
              <a:lnSpc>
                <a:spcPct val="100000"/>
              </a:lnSpc>
              <a:spcBef>
                <a:spcPts val="1001"/>
              </a:spcBef>
            </a:pPr>
            <a:r>
              <a:rPr lang="en-US" sz="1800" b="0" strike="noStrike" spc="-1">
                <a:solidFill>
                  <a:srgbClr val="404040"/>
                </a:solidFill>
                <a:latin typeface="Trebuchet MS"/>
              </a:rPr>
              <a:t>      powiadomić rodziców/opiekunów prawnych w celu pilnego odebrania ze szkoły</a:t>
            </a:r>
          </a:p>
          <a:p>
            <a:pPr>
              <a:lnSpc>
                <a:spcPct val="100000"/>
              </a:lnSpc>
              <a:spcBef>
                <a:spcPts val="1001"/>
              </a:spcBef>
            </a:pPr>
            <a:r>
              <a:rPr lang="en-US" sz="1800" b="0" strike="noStrike" spc="-1">
                <a:solidFill>
                  <a:srgbClr val="404040"/>
                </a:solidFill>
                <a:latin typeface="Trebuchet MS"/>
              </a:rPr>
              <a:t>      powiadomić sanepid, w w razie pogorszenia stanu zdrowia pogotowie,</a:t>
            </a:r>
          </a:p>
          <a:p>
            <a:pPr>
              <a:lnSpc>
                <a:spcPct val="100000"/>
              </a:lnSpc>
              <a:spcBef>
                <a:spcPts val="1001"/>
              </a:spcBef>
            </a:pPr>
            <a:r>
              <a:rPr lang="en-US" sz="1800" b="0" strike="noStrike" spc="-1">
                <a:solidFill>
                  <a:srgbClr val="404040"/>
                </a:solidFill>
                <a:latin typeface="Trebuchet MS"/>
              </a:rPr>
              <a:t>      odizolować w wyznaczonym miejscu, </a:t>
            </a:r>
          </a:p>
          <a:p>
            <a:pPr>
              <a:lnSpc>
                <a:spcPct val="100000"/>
              </a:lnSpc>
              <a:spcBef>
                <a:spcPts val="1001"/>
              </a:spcBef>
            </a:pPr>
            <a:endParaRPr lang="en-US" sz="1800" b="0" strike="noStrike" spc="-1">
              <a:solidFill>
                <a:srgbClr val="404040"/>
              </a:solidFill>
              <a:latin typeface="Trebuchet MS"/>
            </a:endParaRPr>
          </a:p>
        </p:txBody>
      </p:sp>
      <p:sp>
        <p:nvSpPr>
          <p:cNvPr id="205"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206"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207"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208"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TextShape 1"/>
          <p:cNvSpPr txBox="1"/>
          <p:nvPr/>
        </p:nvSpPr>
        <p:spPr>
          <a:xfrm>
            <a:off x="677160" y="609480"/>
            <a:ext cx="8596440" cy="1320480"/>
          </a:xfrm>
          <a:prstGeom prst="rect">
            <a:avLst/>
          </a:prstGeom>
          <a:noFill/>
          <a:ln>
            <a:noFill/>
          </a:ln>
        </p:spPr>
        <p:txBody>
          <a:bodyPr/>
          <a:lstStyle/>
          <a:p>
            <a:pPr>
              <a:lnSpc>
                <a:spcPct val="100000"/>
              </a:lnSpc>
            </a:pPr>
            <a:r>
              <a:rPr lang="en-US" sz="2800" b="0" strike="noStrike" spc="-1">
                <a:solidFill>
                  <a:srgbClr val="90C226"/>
                </a:solidFill>
                <a:latin typeface="Trebuchet MS"/>
              </a:rPr>
              <a:t>Procedura postępowania w sytuacji podejrzenia zakażeniem COVID-19</a:t>
            </a:r>
            <a:endParaRPr lang="en-US" sz="2800" b="0" strike="noStrike" spc="-1">
              <a:solidFill>
                <a:srgbClr val="000000"/>
              </a:solidFill>
              <a:latin typeface="Trebuchet MS"/>
            </a:endParaRPr>
          </a:p>
        </p:txBody>
      </p:sp>
      <p:sp>
        <p:nvSpPr>
          <p:cNvPr id="210" name="TextShape 2"/>
          <p:cNvSpPr txBox="1"/>
          <p:nvPr/>
        </p:nvSpPr>
        <p:spPr>
          <a:xfrm>
            <a:off x="677160" y="1930320"/>
            <a:ext cx="8596440" cy="4110480"/>
          </a:xfrm>
          <a:prstGeom prst="rect">
            <a:avLst/>
          </a:prstGeom>
          <a:noFill/>
          <a:ln>
            <a:noFill/>
          </a:ln>
        </p:spPr>
        <p:txBody>
          <a:bodyPr>
            <a:normAutofit fontScale="48000"/>
          </a:bodyPr>
          <a:lstStyle/>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Przygotować </a:t>
            </a:r>
            <a:r>
              <a:rPr lang="en-US" sz="1800" b="1" strike="noStrike" spc="-1">
                <a:solidFill>
                  <a:srgbClr val="404040"/>
                </a:solidFill>
                <a:latin typeface="Trebuchet MS"/>
              </a:rPr>
              <a:t>procedurę</a:t>
            </a:r>
            <a:r>
              <a:rPr lang="en-US" sz="1800" b="0" strike="noStrike" spc="-1">
                <a:solidFill>
                  <a:srgbClr val="404040"/>
                </a:solidFill>
                <a:latin typeface="Trebuchet MS"/>
              </a:rPr>
              <a:t> postępowania na wypadek podejrzenia zakażenia koronawirusem, która powinna uwzględniać minimum następujące założenia:</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pracownicy szkoły oraz członkowie zespołów nadzorujących niebędący pracownikami szkoły powinni zostać poinstruowani, że w przypadku wystąpienia niepokojących objawów nie powinni przychodzić do pracy. Powinni pozostać w domu i skontaktować się telefonicznie ze stacją sanitarno-epidemiologiczną, oddziałem zakaźnym, a w razie pogarszania się stanu zdrowia zadzwonić pod nr 999 albo 112 i poinformować, że mogą być zakażeni koronawirusem</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w przypadku wystąpienia u pracownika będącego na stanowisku pracy niepokojących objawów sugerujących zakażenie koronawirusem, należy niezwłocznie odsunąć go od pracy, powiadomić właściwą miejscowo stację sanitarno-epidemiologiczną i stosować się ściśle do wydawanych instrukcji </a:t>
            </a:r>
            <a:br/>
            <a:r>
              <a:rPr lang="en-US" sz="1800" b="0" strike="noStrike" spc="-1">
                <a:solidFill>
                  <a:srgbClr val="404040"/>
                </a:solidFill>
                <a:latin typeface="Trebuchet MS"/>
              </a:rPr>
              <a:t>i poleceń. Obszar, w którym poruszał się pracownik, należy poddać gruntownemu sprzątaniu, zgodnie z funkcjonującymi procedurami, oraz zdezynfekować powierzchnie dotykowe (klamki, poręcze, uchwyty). Należy stosować się do zaleceń państwowego powiatowego inspektora sanitarnego przy ustalaniu, czy należy wdrożyć dodatkowe procedury, biorąc pod uwagę zaistniały przypadek,</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w przypadku wystąpienia u zdającego lub członka zespołu nadzorującego, lub innej osoby biorącej bezpośredni udział w przeprowadzaniu egzaminu na danej sali egzaminacyjnej niepokojących objawów sugerujących zakażenie koronawirusem, należy niezwłocznie przerwać egzamin tego zdającego</a:t>
            </a: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p:txBody>
      </p:sp>
      <p:sp>
        <p:nvSpPr>
          <p:cNvPr id="211"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212"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213"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214"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Podstawowe wytyczne</a:t>
            </a:r>
            <a:endParaRPr lang="en-US" sz="3600" b="0" strike="noStrike" spc="-1">
              <a:solidFill>
                <a:srgbClr val="000000"/>
              </a:solidFill>
              <a:latin typeface="Trebuchet MS"/>
            </a:endParaRPr>
          </a:p>
        </p:txBody>
      </p:sp>
      <p:sp>
        <p:nvSpPr>
          <p:cNvPr id="118" name="TextShape 2"/>
          <p:cNvSpPr txBox="1"/>
          <p:nvPr/>
        </p:nvSpPr>
        <p:spPr>
          <a:xfrm>
            <a:off x="677160" y="1682640"/>
            <a:ext cx="10487160" cy="4358520"/>
          </a:xfrm>
          <a:prstGeom prst="rect">
            <a:avLst/>
          </a:prstGeom>
          <a:noFill/>
          <a:ln>
            <a:noFill/>
          </a:ln>
        </p:spPr>
        <p:txBody>
          <a:bodyPr>
            <a:normAutofit/>
          </a:bodyPr>
          <a:lstStyle/>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Na egzamin może przyjść wyłącznie osoba zdrowa (zdający, nauczyciel, inny pracownik szkoły), bez objawów chorobowych sugerujących chorobę zakaźną.</a:t>
            </a:r>
          </a:p>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Zakaz przychodzenia osób – kwarantanna/izolacja w warunkach domowych, dot. też domowników.</a:t>
            </a:r>
          </a:p>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Zakaz wchodzenia rodziców/opiekunów prawnych (wyj. osoby wymagające pomocy).</a:t>
            </a:r>
          </a:p>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Kto może przebywać (zdający, osoby zaangażowane w przeprowadzenie egzaminów, obsługa sprzątająca, personel, uczniowie innych klas i nauczyciele- organizowanie zajęć, pracownicy służb medycznych),</a:t>
            </a:r>
          </a:p>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Jeżeli to możliwe, w dniach, w których jest przeprowadzany egzamin, w szkole nie należy prowadzić zajęć edukacyjnych dla innych uczniów lub należy rozpocząć prowadzenie zajęć po zakończeniu egzaminu w danym dniu i zdezynfekowaniu pomieszczeń. </a:t>
            </a:r>
          </a:p>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Zakaz wnoszenia przedmiotów prywatnych.</a:t>
            </a:r>
          </a:p>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Własne przybory albo dostarczone przez szkołę, które podlegają dezynfekcji albo wyrzuceniu. Zakaz wzajemnego pożyczania przyborów.</a:t>
            </a:r>
          </a:p>
          <a:p>
            <a:endParaRPr lang="en-US" sz="1600" b="0" strike="noStrike" spc="-1">
              <a:solidFill>
                <a:srgbClr val="404040"/>
              </a:solidFill>
              <a:latin typeface="Trebuchet MS"/>
            </a:endParaRPr>
          </a:p>
          <a:p>
            <a:endParaRPr lang="en-US" sz="1600" b="0" strike="noStrike" spc="-1">
              <a:solidFill>
                <a:srgbClr val="404040"/>
              </a:solidFill>
              <a:latin typeface="Trebuchet MS"/>
            </a:endParaRPr>
          </a:p>
          <a:p>
            <a:pPr>
              <a:lnSpc>
                <a:spcPct val="100000"/>
              </a:lnSpc>
              <a:spcBef>
                <a:spcPts val="1001"/>
              </a:spcBef>
            </a:pPr>
            <a:endParaRPr lang="en-US" sz="1600" b="0" strike="noStrike" spc="-1">
              <a:solidFill>
                <a:srgbClr val="404040"/>
              </a:solidFill>
              <a:latin typeface="Trebuchet MS"/>
            </a:endParaRPr>
          </a:p>
        </p:txBody>
      </p:sp>
      <p:sp>
        <p:nvSpPr>
          <p:cNvPr id="119"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20"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21"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22"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Podstawowe wytyczne</a:t>
            </a:r>
            <a:endParaRPr lang="en-US" sz="3600" b="0" strike="noStrike" spc="-1">
              <a:solidFill>
                <a:srgbClr val="000000"/>
              </a:solidFill>
              <a:latin typeface="Trebuchet MS"/>
            </a:endParaRPr>
          </a:p>
        </p:txBody>
      </p:sp>
      <p:sp>
        <p:nvSpPr>
          <p:cNvPr id="124" name="TextShape 2"/>
          <p:cNvSpPr txBox="1"/>
          <p:nvPr/>
        </p:nvSpPr>
        <p:spPr>
          <a:xfrm>
            <a:off x="677160" y="1682640"/>
            <a:ext cx="10487160" cy="4358520"/>
          </a:xfrm>
          <a:prstGeom prst="rect">
            <a:avLst/>
          </a:prstGeom>
          <a:noFill/>
          <a:ln>
            <a:noFill/>
          </a:ln>
        </p:spPr>
        <p:txBody>
          <a:bodyPr>
            <a:normAutofit/>
          </a:bodyPr>
          <a:lstStyle/>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Szkoła nie zapewnia wody pitnej. Na egzamin należy przynieść własną butelkę z wodą.</a:t>
            </a:r>
          </a:p>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Na terenie szkoły nie ma możliwości zapewnienia posiłków. </a:t>
            </a:r>
            <a:br/>
            <a:r>
              <a:rPr lang="en-US" sz="1600" b="0" strike="noStrike" spc="-1">
                <a:solidFill>
                  <a:srgbClr val="404040"/>
                </a:solidFill>
                <a:latin typeface="Trebuchet MS"/>
              </a:rPr>
              <a:t>Osoby przystępujące do więcej niż jednego egzaminu w ciągu dnia będą mogły zjeść przyniesione przez siebie produkty w przerwie między egzaminami.</a:t>
            </a:r>
          </a:p>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Osoby, które przystępują do dwóch egzaminów jednego dnia, mogą w czasie przerwy opuścić budynek szkoły albo oczekiwać na terenie szkoły na rozpoczęcie kolejnego egzaminu danego dnia, jeżeli zapewniona jest odpowiednia przestrzeń.</a:t>
            </a:r>
          </a:p>
          <a:p>
            <a:pPr marL="743040" lvl="1" indent="-285480">
              <a:lnSpc>
                <a:spcPct val="100000"/>
              </a:lnSpc>
              <a:spcBef>
                <a:spcPts val="1001"/>
              </a:spcBef>
              <a:buClr>
                <a:srgbClr val="90C226"/>
              </a:buClr>
              <a:buSzPct val="80000"/>
              <a:buFont typeface="Wingdings 3" charset="2"/>
              <a:buChar char=""/>
            </a:pPr>
            <a:r>
              <a:rPr lang="en-US" sz="1600" b="0" strike="noStrike" spc="-1">
                <a:solidFill>
                  <a:srgbClr val="404040"/>
                </a:solidFill>
                <a:latin typeface="Trebuchet MS"/>
              </a:rPr>
              <a:t>Przewodniczący zespołu egzaminacyjnego zapewnia kilku rezerwowych członków zespołów nadzorujących, którzy będą mogli, nawet w dniu egzaminu, zastąpić osoby, które z uzasadnionych powodów, w tym ze względu na chorobę, nie będą mogły przyjść do pracy w dniu egzaminu.</a:t>
            </a:r>
          </a:p>
          <a:p>
            <a:endParaRPr lang="en-US" sz="1600" b="0" strike="noStrike" spc="-1">
              <a:solidFill>
                <a:srgbClr val="404040"/>
              </a:solidFill>
              <a:latin typeface="Trebuchet MS"/>
            </a:endParaRPr>
          </a:p>
          <a:p>
            <a:endParaRPr lang="en-US" sz="1600" b="0" strike="noStrike" spc="-1">
              <a:solidFill>
                <a:srgbClr val="404040"/>
              </a:solidFill>
              <a:latin typeface="Trebuchet MS"/>
            </a:endParaRPr>
          </a:p>
          <a:p>
            <a:endParaRPr lang="en-US" sz="1600" b="0" strike="noStrike" spc="-1">
              <a:solidFill>
                <a:srgbClr val="404040"/>
              </a:solidFill>
              <a:latin typeface="Trebuchet MS"/>
            </a:endParaRPr>
          </a:p>
          <a:p>
            <a:pPr>
              <a:lnSpc>
                <a:spcPct val="100000"/>
              </a:lnSpc>
              <a:spcBef>
                <a:spcPts val="1001"/>
              </a:spcBef>
            </a:pPr>
            <a:endParaRPr lang="en-US" sz="1600" b="0" strike="noStrike" spc="-1">
              <a:solidFill>
                <a:srgbClr val="404040"/>
              </a:solidFill>
              <a:latin typeface="Trebuchet MS"/>
            </a:endParaRPr>
          </a:p>
        </p:txBody>
      </p:sp>
      <p:sp>
        <p:nvSpPr>
          <p:cNvPr id="125"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26"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27"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28"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Środki bezpieczeństwa osobistego</a:t>
            </a:r>
            <a:endParaRPr lang="en-US" sz="3600" b="0" strike="noStrike" spc="-1">
              <a:solidFill>
                <a:srgbClr val="000000"/>
              </a:solidFill>
              <a:latin typeface="Trebuchet MS"/>
            </a:endParaRPr>
          </a:p>
        </p:txBody>
      </p:sp>
      <p:sp>
        <p:nvSpPr>
          <p:cNvPr id="130" name="TextShape 2"/>
          <p:cNvSpPr txBox="1"/>
          <p:nvPr/>
        </p:nvSpPr>
        <p:spPr>
          <a:xfrm>
            <a:off x="677160" y="1455120"/>
            <a:ext cx="8596440" cy="4585680"/>
          </a:xfrm>
          <a:prstGeom prst="rect">
            <a:avLst/>
          </a:prstGeom>
          <a:noFill/>
          <a:ln>
            <a:noFill/>
          </a:ln>
        </p:spPr>
        <p:txBody>
          <a:bodyPr>
            <a:normAutofit fontScale="80000"/>
          </a:bodyPr>
          <a:lstStyle/>
          <a:p>
            <a:pPr marL="343080" indent="-342720">
              <a:lnSpc>
                <a:spcPct val="100000"/>
              </a:lnSpc>
              <a:spcBef>
                <a:spcPts val="1001"/>
              </a:spcBef>
              <a:buClr>
                <a:srgbClr val="90C226"/>
              </a:buClr>
              <a:buSzPct val="80000"/>
              <a:buFont typeface="Wingdings 3" charset="2"/>
              <a:buChar char=""/>
            </a:pPr>
            <a:r>
              <a:rPr lang="en-US" sz="1800" b="1" strike="noStrike" spc="-1">
                <a:solidFill>
                  <a:srgbClr val="404040"/>
                </a:solidFill>
                <a:latin typeface="Trebuchet MS"/>
              </a:rPr>
              <a:t>Czekając na wejście</a:t>
            </a:r>
            <a:r>
              <a:rPr lang="en-US" sz="1800" b="0" strike="noStrike" spc="-1">
                <a:solidFill>
                  <a:srgbClr val="404040"/>
                </a:solidFill>
                <a:latin typeface="Trebuchet MS"/>
              </a:rPr>
              <a:t> do szkoły albo sali egzaminacyjnej, zdający zachowują odpowiedni odstęp (</a:t>
            </a:r>
            <a:r>
              <a:rPr lang="en-US" sz="1800" b="0" u="sng" strike="noStrike" spc="-1">
                <a:solidFill>
                  <a:srgbClr val="404040"/>
                </a:solidFill>
                <a:uFillTx/>
                <a:latin typeface="Trebuchet MS"/>
              </a:rPr>
              <a:t>co najmniej</a:t>
            </a:r>
            <a:r>
              <a:rPr lang="en-US" sz="1800" b="0" strike="noStrike" spc="-1">
                <a:solidFill>
                  <a:srgbClr val="404040"/>
                </a:solidFill>
                <a:latin typeface="Trebuchet MS"/>
              </a:rPr>
              <a:t> 1,5 m) oraz mają zakryte usta i nos.</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Na teren szkoły mogą wejść wyłącznie osoby z zakrytymi ustami i nosem (maseczką jedno- lub wielorazową, materiałem, przyłbicą – w szczególności </a:t>
            </a:r>
            <a:br/>
            <a:r>
              <a:rPr lang="en-US" sz="1800" b="0" strike="noStrike" spc="-1">
                <a:solidFill>
                  <a:srgbClr val="404040"/>
                </a:solidFill>
                <a:latin typeface="Trebuchet MS"/>
              </a:rPr>
              <a:t>w przypadku osób, które ze względów zdrowotnych nie mogą zakrywać ust </a:t>
            </a:r>
            <a:br/>
            <a:r>
              <a:rPr lang="en-US" sz="1800" b="0" strike="noStrike" spc="-1">
                <a:solidFill>
                  <a:srgbClr val="404040"/>
                </a:solidFill>
                <a:latin typeface="Trebuchet MS"/>
              </a:rPr>
              <a:t>i nosa maseczką). Zakrywanie ust i nosa </a:t>
            </a:r>
            <a:r>
              <a:rPr lang="en-US" sz="1800" b="1" strike="noStrike" spc="-1">
                <a:solidFill>
                  <a:srgbClr val="404040"/>
                </a:solidFill>
                <a:latin typeface="Trebuchet MS"/>
              </a:rPr>
              <a:t>obowiązuje</a:t>
            </a:r>
            <a:r>
              <a:rPr lang="en-US" sz="1800" b="0" strike="noStrike" spc="-1">
                <a:solidFill>
                  <a:srgbClr val="404040"/>
                </a:solidFill>
                <a:latin typeface="Trebuchet MS"/>
              </a:rPr>
              <a:t> na terenie całej szkoły, </a:t>
            </a:r>
            <a:br/>
            <a:r>
              <a:rPr lang="en-US" sz="1800" b="0" strike="noStrike" spc="-1">
                <a:solidFill>
                  <a:srgbClr val="404040"/>
                </a:solidFill>
                <a:latin typeface="Trebuchet MS"/>
              </a:rPr>
              <a:t>z wyjątkiem sal egzaminacyjnych. Podczas wpuszczania uczniów do sali egzaminacyjnej członek zespołu nadzorującego </a:t>
            </a:r>
            <a:r>
              <a:rPr lang="en-US" sz="1800" b="1" strike="noStrike" spc="-1">
                <a:solidFill>
                  <a:srgbClr val="404040"/>
                </a:solidFill>
                <a:latin typeface="Trebuchet MS"/>
              </a:rPr>
              <a:t>może poprosić </a:t>
            </a:r>
            <a:r>
              <a:rPr lang="en-US" sz="1800" b="0" strike="noStrike" spc="-1">
                <a:solidFill>
                  <a:srgbClr val="404040"/>
                </a:solidFill>
                <a:latin typeface="Trebuchet MS"/>
              </a:rPr>
              <a:t>zdającego o chwilowe odsłonięcie twarzy w celu zweryfikowania jego tożsamości (konieczne jest wówczas zachowanie </a:t>
            </a:r>
            <a:r>
              <a:rPr lang="en-US" sz="1800" b="0" u="sng" strike="noStrike" spc="-1">
                <a:solidFill>
                  <a:srgbClr val="404040"/>
                </a:solidFill>
                <a:uFillTx/>
                <a:latin typeface="Trebuchet MS"/>
              </a:rPr>
              <a:t>co najmniej</a:t>
            </a:r>
            <a:r>
              <a:rPr lang="en-US" sz="1800" b="0" strike="noStrike" spc="-1">
                <a:solidFill>
                  <a:srgbClr val="404040"/>
                </a:solidFill>
                <a:latin typeface="Trebuchet MS"/>
              </a:rPr>
              <a:t> 1,5-metrowego odstępu).</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Zdający są </a:t>
            </a:r>
            <a:r>
              <a:rPr lang="en-US" sz="1800" b="1" strike="noStrike" spc="-1">
                <a:solidFill>
                  <a:srgbClr val="404040"/>
                </a:solidFill>
                <a:latin typeface="Trebuchet MS"/>
              </a:rPr>
              <a:t>zobowiązani zakrywać usta i nos do momentu </a:t>
            </a:r>
            <a:r>
              <a:rPr lang="en-US" sz="1800" b="0" strike="noStrike" spc="-1">
                <a:solidFill>
                  <a:srgbClr val="404040"/>
                </a:solidFill>
                <a:latin typeface="Trebuchet MS"/>
              </a:rPr>
              <a:t>zajęcia miejsca w sali egzaminacyjnej. Po zajęciu miejsca w sali egzaminacyjnej (w trakcie egzaminu) zdający ma obowiązek ponownie zakryć usta i nos, kiedy:</a:t>
            </a:r>
          </a:p>
          <a:p>
            <a:pPr>
              <a:lnSpc>
                <a:spcPct val="100000"/>
              </a:lnSpc>
              <a:spcBef>
                <a:spcPts val="1001"/>
              </a:spcBef>
            </a:pPr>
            <a:r>
              <a:rPr lang="en-US" sz="1400" b="0" strike="noStrike" spc="-1">
                <a:solidFill>
                  <a:srgbClr val="404040"/>
                </a:solidFill>
                <a:latin typeface="Trebuchet MS"/>
              </a:rPr>
              <a:t>       - </a:t>
            </a:r>
            <a:r>
              <a:rPr lang="en-US" sz="1800" b="0" strike="noStrike" spc="-1">
                <a:solidFill>
                  <a:srgbClr val="404040"/>
                </a:solidFill>
                <a:latin typeface="Trebuchet MS"/>
              </a:rPr>
              <a:t>podchodzi do niego nauczyciel, aby odpowiedzieć na zadane przez niego pytanie,</a:t>
            </a:r>
          </a:p>
          <a:p>
            <a:pPr>
              <a:lnSpc>
                <a:spcPct val="100000"/>
              </a:lnSpc>
              <a:spcBef>
                <a:spcPts val="1001"/>
              </a:spcBef>
            </a:pPr>
            <a:r>
              <a:rPr lang="en-US" sz="1800" b="0" strike="noStrike" spc="-1">
                <a:solidFill>
                  <a:srgbClr val="404040"/>
                </a:solidFill>
                <a:latin typeface="Trebuchet MS"/>
              </a:rPr>
              <a:t>     - wychodzi do toalety,</a:t>
            </a:r>
          </a:p>
          <a:p>
            <a:pPr>
              <a:lnSpc>
                <a:spcPct val="100000"/>
              </a:lnSpc>
              <a:spcBef>
                <a:spcPts val="1001"/>
              </a:spcBef>
            </a:pPr>
            <a:r>
              <a:rPr lang="en-US" sz="1800" b="0" strike="noStrike" spc="-1">
                <a:solidFill>
                  <a:srgbClr val="404040"/>
                </a:solidFill>
                <a:latin typeface="Trebuchet MS"/>
              </a:rPr>
              <a:t>     - kończy pracę z arkuszem egzaminacyjnym i wychodzi z sali egzaminacyjnej.</a:t>
            </a: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p:txBody>
      </p:sp>
      <p:sp>
        <p:nvSpPr>
          <p:cNvPr id="131"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32"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33"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34"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Środki bezpieczeństwa osobistego</a:t>
            </a:r>
            <a:endParaRPr lang="en-US" sz="3600" b="0" strike="noStrike" spc="-1">
              <a:solidFill>
                <a:srgbClr val="000000"/>
              </a:solidFill>
              <a:latin typeface="Trebuchet MS"/>
            </a:endParaRPr>
          </a:p>
        </p:txBody>
      </p:sp>
      <p:sp>
        <p:nvSpPr>
          <p:cNvPr id="136" name="TextShape 2"/>
          <p:cNvSpPr txBox="1"/>
          <p:nvPr/>
        </p:nvSpPr>
        <p:spPr>
          <a:xfrm>
            <a:off x="677160" y="1455120"/>
            <a:ext cx="8596440" cy="5045760"/>
          </a:xfrm>
          <a:prstGeom prst="rect">
            <a:avLst/>
          </a:prstGeom>
          <a:noFill/>
          <a:ln>
            <a:noFill/>
          </a:ln>
        </p:spPr>
        <p:txBody>
          <a:bodyPr>
            <a:normAutofit fontScale="70000"/>
          </a:bodyPr>
          <a:lstStyle/>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Przewodniczący zespołu egzaminacyjnego, członkowie zespołu nadzorującego, obserwatorzy i inne osoby uczestniczące w przeprowadzaniu egzaminu, </a:t>
            </a:r>
            <a:br/>
            <a:r>
              <a:rPr lang="en-US" sz="1800" b="0" strike="noStrike" spc="-1">
                <a:solidFill>
                  <a:srgbClr val="404040"/>
                </a:solidFill>
                <a:latin typeface="Trebuchet MS"/>
              </a:rPr>
              <a:t>np. specjaliści z zakresu niepełnosprawności, nauczyciele wspomagający, podczas poruszania się po sali egzaminacyjnej </a:t>
            </a:r>
            <a:r>
              <a:rPr lang="en-US" sz="1800" b="1" strike="noStrike" spc="-1">
                <a:solidFill>
                  <a:srgbClr val="404040"/>
                </a:solidFill>
                <a:latin typeface="Trebuchet MS"/>
              </a:rPr>
              <a:t>powinni mieć </a:t>
            </a:r>
            <a:r>
              <a:rPr lang="en-US" sz="1800" b="0" strike="noStrike" spc="-1">
                <a:solidFill>
                  <a:srgbClr val="404040"/>
                </a:solidFill>
                <a:latin typeface="Trebuchet MS"/>
              </a:rPr>
              <a:t>zakryte usta i nos. Mogą odsłonić twarz, kiedy obserwują przebieg egzaminu, siedząc albo stojąc, przy zachowaniu niezbędnego odstępu.</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Zarówno zdający, jak i członkowie zespołu nadzorującego </a:t>
            </a:r>
            <a:r>
              <a:rPr lang="en-US" sz="1800" b="1" strike="noStrike" spc="-1">
                <a:solidFill>
                  <a:srgbClr val="404040"/>
                </a:solidFill>
                <a:latin typeface="Trebuchet MS"/>
              </a:rPr>
              <a:t>mogą – jeżeli uznają to za właściwe</a:t>
            </a:r>
            <a:r>
              <a:rPr lang="en-US" sz="1800" b="0" strike="noStrike" spc="-1">
                <a:solidFill>
                  <a:srgbClr val="404040"/>
                </a:solidFill>
                <a:latin typeface="Trebuchet MS"/>
              </a:rPr>
              <a:t> – mieć zakryte usta i nos w trakcie egzaminu, nawet </a:t>
            </a:r>
            <a:br/>
            <a:r>
              <a:rPr lang="en-US" sz="1800" b="0" strike="noStrike" spc="-1">
                <a:solidFill>
                  <a:srgbClr val="404040"/>
                </a:solidFill>
                <a:latin typeface="Trebuchet MS"/>
              </a:rPr>
              <a:t>po zajęciu miejsca przy stoliku / stanowisku egzaminacyjnym (w przypadku zdających) lub kiedy obserwują przebieg egzaminu, siedząc albo stojąc </a:t>
            </a:r>
            <a:br/>
            <a:r>
              <a:rPr lang="en-US" sz="1800" b="0" strike="noStrike" spc="-1">
                <a:solidFill>
                  <a:srgbClr val="404040"/>
                </a:solidFill>
                <a:latin typeface="Trebuchet MS"/>
              </a:rPr>
              <a:t>(w przypadku członków zespołu nadzorującego i innych osób zaangażowanych w przeprowadzanie egzaminu w danej sali).</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Zdający, którzy ze względów zdrowotnych </a:t>
            </a:r>
            <a:r>
              <a:rPr lang="en-US" sz="1800" b="1" strike="noStrike" spc="-1">
                <a:solidFill>
                  <a:srgbClr val="404040"/>
                </a:solidFill>
                <a:latin typeface="Trebuchet MS"/>
              </a:rPr>
              <a:t>nie mogą zakrywać ust i nosa </a:t>
            </a:r>
            <a:r>
              <a:rPr lang="en-US" sz="1800" b="0" strike="noStrike" spc="-1">
                <a:solidFill>
                  <a:srgbClr val="404040"/>
                </a:solidFill>
                <a:latin typeface="Trebuchet MS"/>
              </a:rPr>
              <a:t>maseczką, mogą nosić przyłbicę albo, jeżeli nie mogą również korzystać </a:t>
            </a:r>
            <a:br/>
            <a:r>
              <a:rPr lang="en-US" sz="1800" b="0" strike="noStrike" spc="-1">
                <a:solidFill>
                  <a:srgbClr val="404040"/>
                </a:solidFill>
                <a:latin typeface="Trebuchet MS"/>
              </a:rPr>
              <a:t>z przyłbicy, przystąpić do egzaminu w odrębnej sali egzaminacyjnej. W takiej sytuacji minimalny odstęp, jaki musi zostać zachowany pomiędzy samymi zdającymi oraz zdającymi i członkami zespołu nadzorującego, wynosi 2 m.</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Członkowie zespołu nadzorującego oraz inne osoby zaangażowane </a:t>
            </a:r>
            <a:br/>
            <a:r>
              <a:rPr lang="en-US" sz="1800" b="0" strike="noStrike" spc="-1">
                <a:solidFill>
                  <a:srgbClr val="404040"/>
                </a:solidFill>
                <a:latin typeface="Trebuchet MS"/>
              </a:rPr>
              <a:t>w przeprowadzanie egzaminu, którzy ze względów zdrowotnych </a:t>
            </a:r>
            <a:r>
              <a:rPr lang="en-US" sz="1800" b="1" strike="noStrike" spc="-1">
                <a:solidFill>
                  <a:srgbClr val="404040"/>
                </a:solidFill>
                <a:latin typeface="Trebuchet MS"/>
              </a:rPr>
              <a:t>nie mogą </a:t>
            </a:r>
            <a:r>
              <a:rPr lang="en-US" sz="1800" b="0" strike="noStrike" spc="-1">
                <a:solidFill>
                  <a:srgbClr val="404040"/>
                </a:solidFill>
                <a:latin typeface="Trebuchet MS"/>
              </a:rPr>
              <a:t>zakrywać ust i nosa za pomocą maseczki, powinni – kiedy jest to konieczne – używać przyłbicy, która nie utrudnia oddychania.</a:t>
            </a: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p:txBody>
      </p:sp>
      <p:sp>
        <p:nvSpPr>
          <p:cNvPr id="137"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38"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39"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40"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Organizacja przestrzenna</a:t>
            </a:r>
            <a:endParaRPr lang="en-US" sz="3600" b="0" strike="noStrike" spc="-1">
              <a:solidFill>
                <a:srgbClr val="000000"/>
              </a:solidFill>
              <a:latin typeface="Trebuchet MS"/>
            </a:endParaRPr>
          </a:p>
        </p:txBody>
      </p:sp>
      <p:sp>
        <p:nvSpPr>
          <p:cNvPr id="142" name="TextShape 2"/>
          <p:cNvSpPr txBox="1"/>
          <p:nvPr/>
        </p:nvSpPr>
        <p:spPr>
          <a:xfrm>
            <a:off x="677160" y="1455120"/>
            <a:ext cx="8596440" cy="4585680"/>
          </a:xfrm>
          <a:prstGeom prst="rect">
            <a:avLst/>
          </a:prstGeom>
          <a:noFill/>
          <a:ln>
            <a:noFill/>
          </a:ln>
        </p:spPr>
        <p:txBody>
          <a:bodyPr>
            <a:normAutofit/>
          </a:bodyPr>
          <a:lstStyle/>
          <a:p>
            <a:pPr>
              <a:lnSpc>
                <a:spcPct val="100000"/>
              </a:lnSpc>
              <a:spcBef>
                <a:spcPts val="1001"/>
              </a:spcBef>
            </a:pPr>
            <a:endParaRPr lang="en-US" sz="1800" b="0" strike="noStrike" spc="-1">
              <a:solidFill>
                <a:srgbClr val="404040"/>
              </a:solidFill>
              <a:latin typeface="Trebuchet MS"/>
            </a:endParaRP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Przy wejściu do szkoły należy wywiesić informację (dotyczącą objawów zarażenia koronawirusem oraz sposobów zapobiegania zakażeniu, zawierającą nazwę, adres oraz numer telefonu do najbliższej stacji sanitarno-epidemiologicznej, adres oraz numer telefonu najbliższego oddziału zakaźnego, numery telefonów do służb medycznych, numer infolinii NFZ w sprawie koronawirusa (800 190 590).</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Przy wejściu do szkoły należy umieścić płyn do dezynfekcji rąk (środek na bazie alkoholu, min. 60%) oraz zamieścić informację o obligatoryjnym korzystaniu z niego przez wszystkie osoby wchodzące na teren szkoły. </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Płyn do dezynfekcji rąk powinien być również dostępny w każdej sali egzaminacyjnej. Obok płynu należy umieścić informację na temat prawidłowej dezynfekcji rąk.</a:t>
            </a: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p:txBody>
      </p:sp>
      <p:sp>
        <p:nvSpPr>
          <p:cNvPr id="143"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44"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45"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46"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Organizacja przestrzenna</a:t>
            </a:r>
            <a:endParaRPr lang="en-US" sz="3600" b="0" strike="noStrike" spc="-1">
              <a:solidFill>
                <a:srgbClr val="000000"/>
              </a:solidFill>
              <a:latin typeface="Trebuchet MS"/>
            </a:endParaRPr>
          </a:p>
        </p:txBody>
      </p:sp>
      <p:sp>
        <p:nvSpPr>
          <p:cNvPr id="148" name="TextShape 2"/>
          <p:cNvSpPr txBox="1"/>
          <p:nvPr/>
        </p:nvSpPr>
        <p:spPr>
          <a:xfrm>
            <a:off x="677160" y="1455120"/>
            <a:ext cx="8596440" cy="4585680"/>
          </a:xfrm>
          <a:prstGeom prst="rect">
            <a:avLst/>
          </a:prstGeom>
          <a:noFill/>
          <a:ln>
            <a:noFill/>
          </a:ln>
        </p:spPr>
        <p:txBody>
          <a:bodyPr>
            <a:normAutofit/>
          </a:bodyPr>
          <a:lstStyle/>
          <a:p>
            <a:pPr>
              <a:lnSpc>
                <a:spcPct val="100000"/>
              </a:lnSpc>
              <a:spcBef>
                <a:spcPts val="1001"/>
              </a:spcBef>
            </a:pPr>
            <a:endParaRPr lang="en-US" sz="1800" b="0" strike="noStrike" spc="-1">
              <a:solidFill>
                <a:srgbClr val="404040"/>
              </a:solidFill>
              <a:latin typeface="Trebuchet MS"/>
            </a:endParaRP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Egzamin może być przeprowadzany w salach lekcyjnych, salach gimnastycznych, na korytarzach szkolnych oraz w innych przewidzianych </a:t>
            </a:r>
            <a:br/>
            <a:r>
              <a:rPr lang="en-US" sz="1800" b="0" strike="noStrike" spc="-1">
                <a:solidFill>
                  <a:srgbClr val="404040"/>
                </a:solidFill>
                <a:latin typeface="Trebuchet MS"/>
              </a:rPr>
              <a:t>w przepisach miejscach, pod warunkiem zachowania odpowiednich odstępów pomiędzy zdającymi oraz pomiędzy zdającymi i członkami zespołu nadzorującego. Nie wprowadza się ograniczeń dotyczących liczby osób w sali (przy zachowaniu odpowiednich odstępów), jednak </a:t>
            </a:r>
            <a:r>
              <a:rPr lang="en-US" sz="1800" b="0" u="sng" strike="noStrike" spc="-1">
                <a:solidFill>
                  <a:srgbClr val="404040"/>
                </a:solidFill>
                <a:uFillTx/>
                <a:latin typeface="Trebuchet MS"/>
              </a:rPr>
              <a:t>zaleca się</a:t>
            </a:r>
            <a:r>
              <a:rPr lang="en-US" sz="1800" b="0" strike="noStrike" spc="-1">
                <a:solidFill>
                  <a:srgbClr val="404040"/>
                </a:solidFill>
                <a:latin typeface="Trebuchet MS"/>
              </a:rPr>
              <a:t> – jeżeli tylko pozwalają na to warunki lokalowe oraz zasoby ludzkie – </a:t>
            </a:r>
            <a:r>
              <a:rPr lang="en-US" sz="1800" b="0" u="sng" strike="noStrike" spc="-1">
                <a:solidFill>
                  <a:srgbClr val="404040"/>
                </a:solidFill>
                <a:uFillTx/>
                <a:latin typeface="Trebuchet MS"/>
              </a:rPr>
              <a:t>przeprowadzanie egzaminu w salach z możliwie jak najmniejszą liczbą osób w każdej sali</a:t>
            </a:r>
            <a:r>
              <a:rPr lang="en-US" sz="1800" b="0" strike="noStrike" spc="-1">
                <a:solidFill>
                  <a:srgbClr val="404040"/>
                </a:solidFill>
                <a:latin typeface="Trebuchet MS"/>
              </a:rPr>
              <a:t>.</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Ławki w sali egzaminacyjnej należy ustawić w taki sposób, aby pomiędzy zdającymi zachowany był </a:t>
            </a:r>
            <a:r>
              <a:rPr lang="en-US" sz="1800" b="0" u="sng" strike="noStrike" spc="-1">
                <a:solidFill>
                  <a:srgbClr val="404040"/>
                </a:solidFill>
                <a:uFillTx/>
                <a:latin typeface="Trebuchet MS"/>
              </a:rPr>
              <a:t>co najmniej</a:t>
            </a:r>
            <a:r>
              <a:rPr lang="en-US" sz="1800" b="0" strike="noStrike" spc="-1">
                <a:solidFill>
                  <a:srgbClr val="404040"/>
                </a:solidFill>
                <a:latin typeface="Trebuchet MS"/>
              </a:rPr>
              <a:t> 1,5-metrowy odstęp </a:t>
            </a:r>
            <a:r>
              <a:rPr lang="en-US" sz="1800" b="0" u="sng" strike="noStrike" spc="-1">
                <a:solidFill>
                  <a:srgbClr val="404040"/>
                </a:solidFill>
                <a:uFillTx/>
                <a:latin typeface="Trebuchet MS"/>
              </a:rPr>
              <a:t>w każdym kierunku</a:t>
            </a:r>
            <a:r>
              <a:rPr lang="en-US" sz="1800" b="0" strike="noStrike" spc="-1">
                <a:solidFill>
                  <a:srgbClr val="404040"/>
                </a:solidFill>
                <a:latin typeface="Trebuchet MS"/>
              </a:rPr>
              <a:t>. </a:t>
            </a: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p:txBody>
      </p:sp>
      <p:sp>
        <p:nvSpPr>
          <p:cNvPr id="149"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50"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51"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52"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C3C43"/>
        </a:solidFill>
        <a:effectLst/>
      </p:bgPr>
    </p:bg>
    <p:spTree>
      <p:nvGrpSpPr>
        <p:cNvPr id="1" name=""/>
        <p:cNvGrpSpPr/>
        <p:nvPr/>
      </p:nvGrpSpPr>
      <p:grpSpPr>
        <a:xfrm>
          <a:off x="0" y="0"/>
          <a:ext cx="0" cy="0"/>
          <a:chOff x="0" y="0"/>
          <a:chExt cx="0" cy="0"/>
        </a:xfrm>
      </p:grpSpPr>
      <p:sp>
        <p:nvSpPr>
          <p:cNvPr id="153" name="TextShape 1"/>
          <p:cNvSpPr txBox="1"/>
          <p:nvPr/>
        </p:nvSpPr>
        <p:spPr>
          <a:xfrm>
            <a:off x="5536800" y="609480"/>
            <a:ext cx="3736800" cy="1320480"/>
          </a:xfrm>
          <a:prstGeom prst="rect">
            <a:avLst/>
          </a:prstGeom>
          <a:noFill/>
          <a:ln>
            <a:noFill/>
          </a:ln>
        </p:spPr>
        <p:txBody>
          <a:bodyPr>
            <a:normAutofit/>
          </a:bodyPr>
          <a:lstStyle/>
          <a:p>
            <a:pPr>
              <a:lnSpc>
                <a:spcPct val="100000"/>
              </a:lnSpc>
            </a:pPr>
            <a:r>
              <a:rPr lang="en-US" sz="3600" b="0" strike="noStrike" spc="-1">
                <a:solidFill>
                  <a:srgbClr val="90C226"/>
                </a:solidFill>
                <a:latin typeface="Trebuchet MS"/>
              </a:rPr>
              <a:t>Organizacja przestrzenna</a:t>
            </a:r>
            <a:endParaRPr lang="en-US" sz="3600" b="0" strike="noStrike" spc="-1">
              <a:solidFill>
                <a:srgbClr val="000000"/>
              </a:solidFill>
              <a:latin typeface="Trebuchet MS"/>
            </a:endParaRPr>
          </a:p>
        </p:txBody>
      </p:sp>
      <p:sp>
        <p:nvSpPr>
          <p:cNvPr id="154" name="TextShape 2"/>
          <p:cNvSpPr txBox="1"/>
          <p:nvPr/>
        </p:nvSpPr>
        <p:spPr>
          <a:xfrm>
            <a:off x="5209560" y="2160720"/>
            <a:ext cx="4064040" cy="3880440"/>
          </a:xfrm>
          <a:prstGeom prst="rect">
            <a:avLst/>
          </a:prstGeom>
          <a:noFill/>
          <a:ln>
            <a:noFill/>
          </a:ln>
        </p:spPr>
        <p:txBody>
          <a:bodyPr>
            <a:normAutofit fontScale="97000"/>
          </a:bodyPr>
          <a:lstStyle/>
          <a:p>
            <a:pPr marL="343080" indent="-342720">
              <a:lnSpc>
                <a:spcPct val="100000"/>
              </a:lnSpc>
              <a:spcBef>
                <a:spcPts val="1001"/>
              </a:spcBef>
              <a:buClr>
                <a:srgbClr val="90C226"/>
              </a:buClr>
              <a:buSzPct val="80000"/>
              <a:buFont typeface="Wingdings 3" charset="2"/>
              <a:buChar char=""/>
            </a:pPr>
            <a:r>
              <a:rPr lang="en-US" sz="1800" b="0" strike="noStrike" spc="-1">
                <a:solidFill>
                  <a:srgbClr val="FFFFFF"/>
                </a:solidFill>
                <a:latin typeface="Trebuchet MS"/>
              </a:rPr>
              <a:t>Możliwość zwiększenia liczby sal,</a:t>
            </a:r>
            <a:endParaRPr lang="en-US" sz="1800" b="0" strike="noStrike" spc="-1">
              <a:solidFill>
                <a:srgbClr val="404040"/>
              </a:solidFill>
              <a:latin typeface="Trebuchet MS"/>
            </a:endParaRPr>
          </a:p>
          <a:p>
            <a:pPr marL="343080" indent="-342720">
              <a:lnSpc>
                <a:spcPct val="100000"/>
              </a:lnSpc>
              <a:spcBef>
                <a:spcPts val="1001"/>
              </a:spcBef>
              <a:buClr>
                <a:srgbClr val="90C226"/>
              </a:buClr>
              <a:buSzPct val="80000"/>
              <a:buFont typeface="Wingdings 3" charset="2"/>
              <a:buChar char=""/>
            </a:pPr>
            <a:r>
              <a:rPr lang="en-US" sz="1800" b="0" strike="noStrike" spc="-1">
                <a:solidFill>
                  <a:srgbClr val="FFFFFF"/>
                </a:solidFill>
                <a:latin typeface="Trebuchet MS"/>
              </a:rPr>
              <a:t>Odpowiednia liczba zespołów nadzorujących,</a:t>
            </a:r>
            <a:endParaRPr lang="en-US" sz="1800" b="0" strike="noStrike" spc="-1">
              <a:solidFill>
                <a:srgbClr val="404040"/>
              </a:solidFill>
              <a:latin typeface="Trebuchet MS"/>
            </a:endParaRPr>
          </a:p>
          <a:p>
            <a:pPr marL="343080" indent="-342720">
              <a:lnSpc>
                <a:spcPct val="100000"/>
              </a:lnSpc>
              <a:spcBef>
                <a:spcPts val="1001"/>
              </a:spcBef>
              <a:buClr>
                <a:srgbClr val="90C226"/>
              </a:buClr>
              <a:buSzPct val="80000"/>
              <a:buFont typeface="Wingdings 3" charset="2"/>
              <a:buChar char=""/>
            </a:pPr>
            <a:r>
              <a:rPr lang="en-US" sz="1800" b="0" strike="noStrike" spc="-1">
                <a:solidFill>
                  <a:srgbClr val="FFFFFF"/>
                </a:solidFill>
                <a:latin typeface="Trebuchet MS"/>
              </a:rPr>
              <a:t>Nowy układ sal w systemie informatycznym,</a:t>
            </a:r>
            <a:endParaRPr lang="en-US" sz="1800" b="0" strike="noStrike" spc="-1">
              <a:solidFill>
                <a:srgbClr val="404040"/>
              </a:solidFill>
              <a:latin typeface="Trebuchet MS"/>
            </a:endParaRPr>
          </a:p>
          <a:p>
            <a:pPr marL="343080" indent="-342720">
              <a:lnSpc>
                <a:spcPct val="100000"/>
              </a:lnSpc>
              <a:spcBef>
                <a:spcPts val="1001"/>
              </a:spcBef>
              <a:buClr>
                <a:srgbClr val="90C226"/>
              </a:buClr>
              <a:buSzPct val="80000"/>
              <a:buFont typeface="Wingdings 3" charset="2"/>
              <a:buChar char=""/>
            </a:pPr>
            <a:r>
              <a:rPr lang="en-US" sz="1800" b="0" strike="noStrike" spc="-1">
                <a:solidFill>
                  <a:srgbClr val="FFFFFF"/>
                </a:solidFill>
                <a:latin typeface="Trebuchet MS"/>
              </a:rPr>
              <a:t>Sporządzić plan Sali egzaminacyjnej, wskazując odstępy między zdającymi, wysłać do OKE,</a:t>
            </a:r>
            <a:endParaRPr lang="en-US" sz="1800" b="0" strike="noStrike" spc="-1">
              <a:solidFill>
                <a:srgbClr val="404040"/>
              </a:solidFill>
              <a:latin typeface="Trebuchet MS"/>
            </a:endParaRPr>
          </a:p>
          <a:p>
            <a:pPr marL="343080" indent="-342720">
              <a:lnSpc>
                <a:spcPct val="100000"/>
              </a:lnSpc>
              <a:spcBef>
                <a:spcPts val="1001"/>
              </a:spcBef>
              <a:buClr>
                <a:srgbClr val="90C226"/>
              </a:buClr>
              <a:buSzPct val="80000"/>
              <a:buFont typeface="Wingdings 3" charset="2"/>
              <a:buChar char=""/>
            </a:pPr>
            <a:r>
              <a:rPr lang="en-US" sz="1800" b="0" strike="noStrike" spc="-1">
                <a:solidFill>
                  <a:srgbClr val="FFFFFF"/>
                </a:solidFill>
                <a:latin typeface="Trebuchet MS"/>
              </a:rPr>
              <a:t>Z dodatkowych sal koperty zwykłe,</a:t>
            </a:r>
            <a:endParaRPr lang="en-US" sz="1800" b="0" strike="noStrike" spc="-1">
              <a:solidFill>
                <a:srgbClr val="404040"/>
              </a:solidFill>
              <a:latin typeface="Trebuchet MS"/>
            </a:endParaRPr>
          </a:p>
          <a:p>
            <a:pPr marL="343080" indent="-342720">
              <a:lnSpc>
                <a:spcPct val="100000"/>
              </a:lnSpc>
              <a:spcBef>
                <a:spcPts val="1001"/>
              </a:spcBef>
              <a:buClr>
                <a:srgbClr val="90C226"/>
              </a:buClr>
              <a:buSzPct val="80000"/>
              <a:buFont typeface="Wingdings 3" charset="2"/>
              <a:buChar char=""/>
            </a:pPr>
            <a:r>
              <a:rPr lang="en-US" sz="1800" b="0" strike="noStrike" spc="-1">
                <a:solidFill>
                  <a:srgbClr val="FFFFFF"/>
                </a:solidFill>
                <a:latin typeface="Trebuchet MS"/>
              </a:rPr>
              <a:t>Kopia płyty z nagraniami</a:t>
            </a: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p:txBody>
      </p:sp>
      <p:pic>
        <p:nvPicPr>
          <p:cNvPr id="155" name="Obraz 7"/>
          <p:cNvPicPr/>
          <p:nvPr/>
        </p:nvPicPr>
        <p:blipFill>
          <a:blip r:embed="rId2"/>
          <a:srcRect b="5299"/>
          <a:stretch/>
        </p:blipFill>
        <p:spPr>
          <a:xfrm>
            <a:off x="809280" y="816480"/>
            <a:ext cx="4320000" cy="5528880"/>
          </a:xfrm>
          <a:prstGeom prst="rect">
            <a:avLst/>
          </a:prstGeom>
          <a:ln>
            <a:noFill/>
          </a:ln>
        </p:spPr>
      </p:pic>
      <p:sp>
        <p:nvSpPr>
          <p:cNvPr id="156" name="CustomShape 3"/>
          <p:cNvSpPr/>
          <p:nvPr/>
        </p:nvSpPr>
        <p:spPr>
          <a:xfrm rot="10800000">
            <a:off x="842760" y="5666040"/>
            <a:ext cx="842400" cy="5665680"/>
          </a:xfrm>
          <a:prstGeom prst="triangle">
            <a:avLst>
              <a:gd name="adj" fmla="val 100000"/>
            </a:avLst>
          </a:prstGeom>
          <a:solidFill>
            <a:schemeClr val="accent1"/>
          </a:solidFill>
          <a:ln>
            <a:noFill/>
          </a:ln>
          <a:effectLst>
            <a:outerShdw blurRad="38100" dist="2556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57"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58"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59" name="CustomShape 6"/>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60" name="CustomShape 7"/>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extShape 1"/>
          <p:cNvSpPr txBox="1"/>
          <p:nvPr/>
        </p:nvSpPr>
        <p:spPr>
          <a:xfrm>
            <a:off x="677160" y="609480"/>
            <a:ext cx="8596440" cy="1320480"/>
          </a:xfrm>
          <a:prstGeom prst="rect">
            <a:avLst/>
          </a:prstGeom>
          <a:noFill/>
          <a:ln>
            <a:noFill/>
          </a:ln>
        </p:spPr>
        <p:txBody>
          <a:bodyPr/>
          <a:lstStyle/>
          <a:p>
            <a:pPr>
              <a:lnSpc>
                <a:spcPct val="100000"/>
              </a:lnSpc>
            </a:pPr>
            <a:r>
              <a:rPr lang="en-US" sz="3600" b="0" strike="noStrike" spc="-1">
                <a:solidFill>
                  <a:srgbClr val="90C226"/>
                </a:solidFill>
                <a:latin typeface="Trebuchet MS"/>
              </a:rPr>
              <a:t>Organizacja przestrzenna</a:t>
            </a:r>
            <a:endParaRPr lang="en-US" sz="3600" b="0" strike="noStrike" spc="-1">
              <a:solidFill>
                <a:srgbClr val="000000"/>
              </a:solidFill>
              <a:latin typeface="Trebuchet MS"/>
            </a:endParaRPr>
          </a:p>
        </p:txBody>
      </p:sp>
      <p:sp>
        <p:nvSpPr>
          <p:cNvPr id="162" name="TextShape 2"/>
          <p:cNvSpPr txBox="1"/>
          <p:nvPr/>
        </p:nvSpPr>
        <p:spPr>
          <a:xfrm>
            <a:off x="677160" y="1455120"/>
            <a:ext cx="8596440" cy="4585680"/>
          </a:xfrm>
          <a:prstGeom prst="rect">
            <a:avLst/>
          </a:prstGeom>
          <a:noFill/>
          <a:ln>
            <a:noFill/>
          </a:ln>
        </p:spPr>
        <p:txBody>
          <a:bodyPr>
            <a:normAutofit fontScale="74000"/>
          </a:bodyPr>
          <a:lstStyle/>
          <a:p>
            <a:pPr>
              <a:lnSpc>
                <a:spcPct val="100000"/>
              </a:lnSpc>
              <a:spcBef>
                <a:spcPts val="1001"/>
              </a:spcBef>
            </a:pPr>
            <a:endParaRPr lang="en-US" sz="1800" b="0" strike="noStrike" spc="-1">
              <a:solidFill>
                <a:srgbClr val="404040"/>
              </a:solidFill>
              <a:latin typeface="Trebuchet MS"/>
            </a:endParaRP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Miejsca dla członków zespołu nadzorującego również powinny zostać przygotowane z zachowaniem </a:t>
            </a:r>
            <a:r>
              <a:rPr lang="en-US" sz="1800" b="0" u="sng" strike="noStrike" spc="-1">
                <a:solidFill>
                  <a:srgbClr val="404040"/>
                </a:solidFill>
                <a:uFillTx/>
                <a:latin typeface="Trebuchet MS"/>
              </a:rPr>
              <a:t>co najmniej</a:t>
            </a:r>
            <a:r>
              <a:rPr lang="en-US" sz="1800" b="0" strike="noStrike" spc="-1">
                <a:solidFill>
                  <a:srgbClr val="404040"/>
                </a:solidFill>
                <a:latin typeface="Trebuchet MS"/>
              </a:rPr>
              <a:t> 1,5-metrowego odstępu </a:t>
            </a:r>
            <a:br/>
            <a:r>
              <a:rPr lang="en-US" sz="1800" b="0" strike="noStrike" spc="-1">
                <a:solidFill>
                  <a:srgbClr val="404040"/>
                </a:solidFill>
                <a:latin typeface="Trebuchet MS"/>
              </a:rPr>
              <a:t>od zdających oraz od pozostałych członków zespołu nadzorującego (podczas gdy zdający rozwiązują zadania; </a:t>
            </a:r>
            <a:r>
              <a:rPr lang="en-US" sz="1800" b="1" strike="noStrike" spc="-1">
                <a:solidFill>
                  <a:srgbClr val="404040"/>
                </a:solidFill>
                <a:latin typeface="Trebuchet MS"/>
              </a:rPr>
              <a:t>w trakcie czynności organizacyjnych </a:t>
            </a:r>
            <a:r>
              <a:rPr lang="en-US" sz="1800" b="0" strike="noStrike" spc="-1">
                <a:solidFill>
                  <a:srgbClr val="404040"/>
                </a:solidFill>
                <a:latin typeface="Trebuchet MS"/>
              </a:rPr>
              <a:t>członkowie zespołu nadzorującego są zobowiązani zakrywać usta i nos oraz mieć założone rękawiczki). Członkowie zespołu nadzorującego powinni do niezbędnego minimum </a:t>
            </a:r>
            <a:r>
              <a:rPr lang="en-US" sz="1800" b="1" strike="noStrike" spc="-1">
                <a:solidFill>
                  <a:srgbClr val="404040"/>
                </a:solidFill>
                <a:latin typeface="Trebuchet MS"/>
              </a:rPr>
              <a:t>ograniczyć</a:t>
            </a:r>
            <a:r>
              <a:rPr lang="en-US" sz="1800" b="0" strike="noStrike" spc="-1">
                <a:solidFill>
                  <a:srgbClr val="404040"/>
                </a:solidFill>
                <a:latin typeface="Trebuchet MS"/>
              </a:rPr>
              <a:t> poruszanie się po sali egzaminacyjnej; konieczne jest jednak regularne nadzorowanie pracy zdających w pozycji stojącej. Istotne jest, aby zapewnić miejsca dla członków zespołu nadzorującego w taki sposób, aby </a:t>
            </a:r>
            <a:r>
              <a:rPr lang="en-US" sz="1800" b="1" strike="noStrike" spc="-1">
                <a:solidFill>
                  <a:srgbClr val="404040"/>
                </a:solidFill>
                <a:latin typeface="Trebuchet MS"/>
              </a:rPr>
              <a:t>zachować odpowiednie odstępy</a:t>
            </a:r>
            <a:r>
              <a:rPr lang="en-US" sz="1800" b="0" strike="noStrike" spc="-1">
                <a:solidFill>
                  <a:srgbClr val="404040"/>
                </a:solidFill>
                <a:latin typeface="Trebuchet MS"/>
              </a:rPr>
              <a:t>, przy jednoczesnym zapewnieniu możliwości właściwego nadzoru pracy zdających.</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Drzwi do szkoły oraz wszystkie drzwi wewnątrz budynku powinny być </a:t>
            </a:r>
            <a:r>
              <a:rPr lang="en-US" sz="1800" b="1" strike="noStrike" spc="-1">
                <a:solidFill>
                  <a:srgbClr val="404040"/>
                </a:solidFill>
                <a:latin typeface="Trebuchet MS"/>
              </a:rPr>
              <a:t>otwarte</a:t>
            </a:r>
            <a:r>
              <a:rPr lang="en-US" sz="1800" b="0" strike="noStrike" spc="-1">
                <a:solidFill>
                  <a:srgbClr val="404040"/>
                </a:solidFill>
                <a:latin typeface="Trebuchet MS"/>
              </a:rPr>
              <a:t>, tak aby zdający oraz inne osoby uczestniczące w przeprowadzaniu egzaminu nie musiały ich otwierać. </a:t>
            </a:r>
            <a:r>
              <a:rPr lang="en-US" sz="1800" b="1" strike="noStrike" spc="-1">
                <a:solidFill>
                  <a:srgbClr val="404040"/>
                </a:solidFill>
                <a:latin typeface="Trebuchet MS"/>
              </a:rPr>
              <a:t>Wyjątek</a:t>
            </a:r>
            <a:r>
              <a:rPr lang="en-US" sz="1800" b="0" strike="noStrike" spc="-1">
                <a:solidFill>
                  <a:srgbClr val="404040"/>
                </a:solidFill>
                <a:latin typeface="Trebuchet MS"/>
              </a:rPr>
              <a:t> stanowią: (język obcy w zakresie zadań rozumienia ze słuchu, przy odtwarzaniu płyty CD, sytuacje, w których sale egzaminacyjne są wietrzone, tak aby nie tworzyć przeciągów).</a:t>
            </a:r>
          </a:p>
          <a:p>
            <a:pPr marL="343080" indent="-342720">
              <a:lnSpc>
                <a:spcPct val="100000"/>
              </a:lnSpc>
              <a:spcBef>
                <a:spcPts val="1001"/>
              </a:spcBef>
              <a:buClr>
                <a:srgbClr val="90C226"/>
              </a:buClr>
              <a:buSzPct val="80000"/>
              <a:buFont typeface="Wingdings 3" charset="2"/>
              <a:buChar char=""/>
            </a:pPr>
            <a:r>
              <a:rPr lang="en-US" sz="1800" b="0" strike="noStrike" spc="-1">
                <a:solidFill>
                  <a:srgbClr val="404040"/>
                </a:solidFill>
                <a:latin typeface="Trebuchet MS"/>
              </a:rPr>
              <a:t>Jeżeli ze względów bezpieczeństwa przeciwpożarowego drzwi nie mogą być otwarte, należy zapewnić regularną dezynfekcję klamek/uchwytów.</a:t>
            </a:r>
          </a:p>
          <a:p>
            <a:pPr>
              <a:lnSpc>
                <a:spcPct val="100000"/>
              </a:lnSpc>
              <a:spcBef>
                <a:spcPts val="1001"/>
              </a:spcBef>
            </a:pPr>
            <a:endParaRPr lang="en-US" sz="1800" b="0" strike="noStrike" spc="-1">
              <a:solidFill>
                <a:srgbClr val="404040"/>
              </a:solidFill>
              <a:latin typeface="Trebuchet MS"/>
            </a:endParaRPr>
          </a:p>
          <a:p>
            <a:pPr>
              <a:lnSpc>
                <a:spcPct val="100000"/>
              </a:lnSpc>
              <a:spcBef>
                <a:spcPts val="1001"/>
              </a:spcBef>
            </a:pPr>
            <a:endParaRPr lang="en-US" sz="1800" b="0" strike="noStrike" spc="-1">
              <a:solidFill>
                <a:srgbClr val="404040"/>
              </a:solidFill>
              <a:latin typeface="Trebuchet MS"/>
            </a:endParaRPr>
          </a:p>
        </p:txBody>
      </p:sp>
      <p:sp>
        <p:nvSpPr>
          <p:cNvPr id="163" name="CustomShape 3"/>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64" name="CustomShape 4"/>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65" name="CustomShape 5"/>
          <p:cNvSpPr/>
          <p:nvPr/>
        </p:nvSpPr>
        <p:spPr>
          <a:xfrm>
            <a:off x="5648400" y="2976480"/>
            <a:ext cx="914040" cy="914040"/>
          </a:xfrm>
          <a:prstGeom prst="rect">
            <a:avLst/>
          </a:prstGeom>
          <a:noFill/>
          <a:ln>
            <a:noFill/>
          </a:ln>
        </p:spPr>
        <p:style>
          <a:lnRef idx="0">
            <a:scrgbClr r="0" g="0" b="0"/>
          </a:lnRef>
          <a:fillRef idx="0">
            <a:scrgbClr r="0" g="0" b="0"/>
          </a:fillRef>
          <a:effectRef idx="0">
            <a:scrgbClr r="0" g="0" b="0"/>
          </a:effectRef>
          <a:fontRef idx="minor"/>
        </p:style>
      </p:sp>
      <p:sp>
        <p:nvSpPr>
          <p:cNvPr id="166" name="CustomShape 6"/>
          <p:cNvSpPr/>
          <p:nvPr/>
        </p:nvSpPr>
        <p:spPr>
          <a:xfrm>
            <a:off x="10763280" y="108576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TotalTime>
  <Words>2136</Words>
  <Application>Microsoft Office PowerPoint</Application>
  <PresentationFormat>Panoramiczny</PresentationFormat>
  <Paragraphs>103</Paragraphs>
  <Slides>17</Slides>
  <Notes>0</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17</vt:i4>
      </vt:variant>
    </vt:vector>
  </HeadingPairs>
  <TitlesOfParts>
    <vt:vector size="25" baseType="lpstr">
      <vt:lpstr>Arial</vt:lpstr>
      <vt:lpstr>Symbol</vt:lpstr>
      <vt:lpstr>Times New Roman</vt:lpstr>
      <vt:lpstr>Trebuchet MS</vt:lpstr>
      <vt:lpstr>Wingdings</vt:lpstr>
      <vt:lpstr>Wingdings 3</vt:lpstr>
      <vt:lpstr>Office Theme</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Procedury postępowania w związku z występowaniem covid-19</dc:title>
  <dc:subject/>
  <dc:creator>Krzysztof Filc</dc:creator>
  <dc:description/>
  <cp:lastModifiedBy>Anna</cp:lastModifiedBy>
  <cp:revision>7</cp:revision>
  <dcterms:created xsi:type="dcterms:W3CDTF">2020-05-28T12:11:47Z</dcterms:created>
  <dcterms:modified xsi:type="dcterms:W3CDTF">2020-06-03T12:42:34Z</dcterms:modified>
  <dc:language>pl-PL</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Panoramiczny</vt:lpwstr>
  </property>
  <property fmtid="{D5CDD505-2E9C-101B-9397-08002B2CF9AE}" pid="9" name="ScaleCrop">
    <vt:bool>false</vt:bool>
  </property>
  <property fmtid="{D5CDD505-2E9C-101B-9397-08002B2CF9AE}" pid="10" name="ShareDoc">
    <vt:bool>false</vt:bool>
  </property>
  <property fmtid="{D5CDD505-2E9C-101B-9397-08002B2CF9AE}" pid="11" name="Slides">
    <vt:i4>17</vt:i4>
  </property>
</Properties>
</file>