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9144000" cy="6858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00008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008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00008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00008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9577" y="352171"/>
            <a:ext cx="8384844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00008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5535" y="2993517"/>
            <a:ext cx="7332929" cy="170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008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49.jp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55.jp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68.png"/><Relationship Id="rId5" Type="http://schemas.openxmlformats.org/officeDocument/2006/relationships/image" Target="../media/image63.png"/><Relationship Id="rId10" Type="http://schemas.openxmlformats.org/officeDocument/2006/relationships/image" Target="../media/image67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8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jp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png"/><Relationship Id="rId11" Type="http://schemas.openxmlformats.org/officeDocument/2006/relationships/image" Target="../media/image88.png"/><Relationship Id="rId5" Type="http://schemas.openxmlformats.org/officeDocument/2006/relationships/image" Target="../media/image83.png"/><Relationship Id="rId10" Type="http://schemas.openxmlformats.org/officeDocument/2006/relationships/image" Target="../media/image8.png"/><Relationship Id="rId4" Type="http://schemas.openxmlformats.org/officeDocument/2006/relationships/image" Target="../media/image82.png"/><Relationship Id="rId9" Type="http://schemas.openxmlformats.org/officeDocument/2006/relationships/image" Target="../media/image8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image" Target="../media/image8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7.png"/><Relationship Id="rId4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2083" y="3835908"/>
              <a:ext cx="6257544" cy="6812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79398" y="3146247"/>
            <a:ext cx="54438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30479F"/>
                </a:solidFill>
                <a:latin typeface="Trebuchet MS"/>
                <a:cs typeface="Trebuchet MS"/>
              </a:rPr>
              <a:t>Bezpieczne</a:t>
            </a:r>
            <a:r>
              <a:rPr sz="5400" b="1" spc="-110" dirty="0">
                <a:solidFill>
                  <a:srgbClr val="30479F"/>
                </a:solidFill>
                <a:latin typeface="Trebuchet MS"/>
                <a:cs typeface="Trebuchet MS"/>
              </a:rPr>
              <a:t> </a:t>
            </a:r>
            <a:r>
              <a:rPr sz="5400" b="1" dirty="0">
                <a:solidFill>
                  <a:srgbClr val="30479F"/>
                </a:solidFill>
                <a:latin typeface="Trebuchet MS"/>
                <a:cs typeface="Trebuchet MS"/>
              </a:rPr>
              <a:t>ferie</a:t>
            </a:r>
            <a:endParaRPr sz="54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67994" y="188595"/>
            <a:ext cx="8213090" cy="6663690"/>
            <a:chOff x="467994" y="188595"/>
            <a:chExt cx="8213090" cy="6663690"/>
          </a:xfrm>
        </p:grpSpPr>
        <p:sp>
          <p:nvSpPr>
            <p:cNvPr id="7" name="object 7"/>
            <p:cNvSpPr/>
            <p:nvPr/>
          </p:nvSpPr>
          <p:spPr>
            <a:xfrm>
              <a:off x="2016252" y="1662684"/>
              <a:ext cx="35051" cy="320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7994" y="257175"/>
              <a:ext cx="3131947" cy="28440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37279" y="4563460"/>
              <a:ext cx="4543425" cy="22574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11848" y="188595"/>
              <a:ext cx="1938781" cy="24090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7036" y="4443001"/>
              <a:ext cx="1938781" cy="24090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15793" y="279781"/>
              <a:ext cx="1938782" cy="24090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16242" y="2536952"/>
              <a:ext cx="2016632" cy="24090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9200" y="1010411"/>
              <a:ext cx="7618476" cy="5059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7396" y="496011"/>
            <a:ext cx="70167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PODCZAS </a:t>
            </a:r>
            <a:r>
              <a:rPr sz="4000" spc="-60" dirty="0"/>
              <a:t>ZABAWY</a:t>
            </a:r>
            <a:r>
              <a:rPr sz="4000" spc="-105" dirty="0"/>
              <a:t> </a:t>
            </a:r>
            <a:r>
              <a:rPr sz="4000" spc="-5" dirty="0"/>
              <a:t>ŚNIEŻKAMI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592023" y="2074875"/>
            <a:ext cx="7811770" cy="2667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05"/>
              </a:spcBef>
            </a:pPr>
            <a:r>
              <a:rPr sz="28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b="1" spc="5" dirty="0">
                <a:solidFill>
                  <a:srgbClr val="000080"/>
                </a:solidFill>
                <a:latin typeface="Trebuchet MS"/>
                <a:cs typeface="Trebuchet MS"/>
              </a:rPr>
              <a:t>Rzucając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się </a:t>
            </a:r>
            <a:r>
              <a:rPr sz="2200" b="1" spc="-15" dirty="0">
                <a:solidFill>
                  <a:srgbClr val="000080"/>
                </a:solidFill>
                <a:latin typeface="Trebuchet MS"/>
                <a:cs typeface="Trebuchet MS"/>
              </a:rPr>
              <a:t>śnieżkami,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nie łączymy miękkiego śniegu</a:t>
            </a:r>
            <a:r>
              <a:rPr sz="2200" b="1" spc="130" dirty="0">
                <a:solidFill>
                  <a:srgbClr val="000080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z</a:t>
            </a:r>
            <a:endParaRPr sz="2200">
              <a:latin typeface="Trebuchet MS"/>
              <a:cs typeface="Trebuchet MS"/>
            </a:endParaRPr>
          </a:p>
          <a:p>
            <a:pPr marL="194945">
              <a:lnSpc>
                <a:spcPts val="2575"/>
              </a:lnSpc>
            </a:pPr>
            <a:r>
              <a:rPr sz="2200" b="1" spc="-25" dirty="0">
                <a:solidFill>
                  <a:srgbClr val="000080"/>
                </a:solidFill>
                <a:latin typeface="Trebuchet MS"/>
                <a:cs typeface="Trebuchet MS"/>
              </a:rPr>
              <a:t>kawałkami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lodu czy</a:t>
            </a:r>
            <a:r>
              <a:rPr sz="2200" b="1" spc="80" dirty="0">
                <a:solidFill>
                  <a:srgbClr val="000080"/>
                </a:solidFill>
                <a:latin typeface="Trebuchet MS"/>
                <a:cs typeface="Trebuchet MS"/>
              </a:rPr>
              <a:t> </a:t>
            </a:r>
            <a:r>
              <a:rPr sz="2200" b="1" spc="-35" dirty="0">
                <a:solidFill>
                  <a:srgbClr val="000080"/>
                </a:solidFill>
                <a:latin typeface="Trebuchet MS"/>
                <a:cs typeface="Trebuchet MS"/>
              </a:rPr>
              <a:t>kamyczków.</a:t>
            </a:r>
            <a:endParaRPr sz="2200">
              <a:latin typeface="Trebuchet MS"/>
              <a:cs typeface="Trebuchet MS"/>
            </a:endParaRPr>
          </a:p>
          <a:p>
            <a:pPr marL="194945" marR="95885" indent="-182880">
              <a:lnSpc>
                <a:spcPct val="95300"/>
              </a:lnSpc>
              <a:spcBef>
                <a:spcPts val="340"/>
              </a:spcBef>
            </a:pPr>
            <a:r>
              <a:rPr sz="285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Staramy się </a:t>
            </a: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nie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celować w </a:t>
            </a: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twarz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drugiej osobie, </a:t>
            </a: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żeby nie 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uszkodzić komuś</a:t>
            </a:r>
            <a:r>
              <a:rPr sz="2200" b="1" spc="15" dirty="0">
                <a:solidFill>
                  <a:srgbClr val="000080"/>
                </a:solidFill>
                <a:latin typeface="Trebuchet MS"/>
                <a:cs typeface="Trebuchet MS"/>
              </a:rPr>
              <a:t> </a:t>
            </a:r>
            <a:r>
              <a:rPr sz="2200" b="1" spc="-25" dirty="0">
                <a:solidFill>
                  <a:srgbClr val="000080"/>
                </a:solidFill>
                <a:latin typeface="Trebuchet MS"/>
                <a:cs typeface="Trebuchet MS"/>
              </a:rPr>
              <a:t>oka.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ts val="3354"/>
              </a:lnSpc>
              <a:spcBef>
                <a:spcPts val="180"/>
              </a:spcBef>
            </a:pPr>
            <a:r>
              <a:rPr sz="2850" spc="1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b="1" spc="10" dirty="0">
                <a:solidFill>
                  <a:srgbClr val="000080"/>
                </a:solidFill>
                <a:latin typeface="Trebuchet MS"/>
                <a:cs typeface="Trebuchet MS"/>
              </a:rPr>
              <a:t>Nigdy </a:t>
            </a: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nie rzucamy </a:t>
            </a:r>
            <a:r>
              <a:rPr sz="2200" b="1" spc="-15" dirty="0">
                <a:solidFill>
                  <a:srgbClr val="000080"/>
                </a:solidFill>
                <a:latin typeface="Trebuchet MS"/>
                <a:cs typeface="Trebuchet MS"/>
              </a:rPr>
              <a:t>śnieżkami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w </a:t>
            </a: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nadjeżdżające</a:t>
            </a:r>
            <a:r>
              <a:rPr sz="2200" b="1" spc="160" dirty="0">
                <a:solidFill>
                  <a:srgbClr val="000080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samochody</a:t>
            </a:r>
            <a:endParaRPr sz="2200">
              <a:latin typeface="Trebuchet MS"/>
              <a:cs typeface="Trebuchet MS"/>
            </a:endParaRPr>
          </a:p>
          <a:p>
            <a:pPr marL="194945" marR="1184910">
              <a:lnSpc>
                <a:spcPts val="2640"/>
              </a:lnSpc>
              <a:spcBef>
                <a:spcPts val="25"/>
              </a:spcBef>
            </a:pP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– zaskoczony kierowca może </a:t>
            </a:r>
            <a:r>
              <a:rPr sz="2200" b="1" spc="-15" dirty="0">
                <a:solidFill>
                  <a:srgbClr val="000080"/>
                </a:solidFill>
                <a:latin typeface="Trebuchet MS"/>
                <a:cs typeface="Trebuchet MS"/>
              </a:rPr>
              <a:t>stracić </a:t>
            </a: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równowagę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i  spowodować</a:t>
            </a:r>
            <a:r>
              <a:rPr sz="2200" b="1" spc="45" dirty="0">
                <a:solidFill>
                  <a:srgbClr val="000080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wypadek.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72225" y="928369"/>
            <a:ext cx="1938781" cy="24090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67711" y="1052766"/>
            <a:ext cx="1152131" cy="12045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33234" y="4242955"/>
            <a:ext cx="1771269" cy="22854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23991" y="136779"/>
            <a:ext cx="5666740" cy="6683375"/>
            <a:chOff x="123991" y="136779"/>
            <a:chExt cx="5666740" cy="6683375"/>
          </a:xfrm>
        </p:grpSpPr>
        <p:sp>
          <p:nvSpPr>
            <p:cNvPr id="11" name="object 11"/>
            <p:cNvSpPr/>
            <p:nvPr/>
          </p:nvSpPr>
          <p:spPr>
            <a:xfrm>
              <a:off x="3851909" y="4410890"/>
              <a:ext cx="1938782" cy="2409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3609" y="4755766"/>
              <a:ext cx="2021332" cy="20213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9514" y="136779"/>
              <a:ext cx="1368171" cy="20320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3991" y="4706391"/>
              <a:ext cx="1152131" cy="12045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2039" y="1083563"/>
              <a:ext cx="7155180" cy="5791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49067" y="1784604"/>
              <a:ext cx="4244339" cy="5791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26591" y="492963"/>
            <a:ext cx="6289675" cy="1427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9855" marR="5080" indent="-1367790">
              <a:lnSpc>
                <a:spcPct val="100000"/>
              </a:lnSpc>
              <a:spcBef>
                <a:spcPts val="95"/>
              </a:spcBef>
            </a:pPr>
            <a:r>
              <a:rPr sz="4600" spc="-120" dirty="0"/>
              <a:t>PAMIĘTAJ </a:t>
            </a:r>
            <a:r>
              <a:rPr sz="4600" spc="-5" dirty="0"/>
              <a:t>O </a:t>
            </a:r>
            <a:r>
              <a:rPr sz="4600" spc="-10" dirty="0"/>
              <a:t>ZDROWYM  </a:t>
            </a:r>
            <a:r>
              <a:rPr sz="4600" i="1" spc="-10" dirty="0"/>
              <a:t>ODŻYWIANIU</a:t>
            </a:r>
            <a:endParaRPr sz="4600"/>
          </a:p>
        </p:txBody>
      </p:sp>
      <p:grpSp>
        <p:nvGrpSpPr>
          <p:cNvPr id="7" name="object 7"/>
          <p:cNvGrpSpPr/>
          <p:nvPr/>
        </p:nvGrpSpPr>
        <p:grpSpPr>
          <a:xfrm>
            <a:off x="14249" y="1091057"/>
            <a:ext cx="9130030" cy="5737860"/>
            <a:chOff x="14249" y="1091057"/>
            <a:chExt cx="9130030" cy="5737860"/>
          </a:xfrm>
        </p:grpSpPr>
        <p:sp>
          <p:nvSpPr>
            <p:cNvPr id="8" name="object 8"/>
            <p:cNvSpPr/>
            <p:nvPr/>
          </p:nvSpPr>
          <p:spPr>
            <a:xfrm>
              <a:off x="2999994" y="2060829"/>
              <a:ext cx="3312413" cy="32207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5263" y="4221086"/>
              <a:ext cx="1938782" cy="24090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76111" y="4005059"/>
              <a:ext cx="1800225" cy="24090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76287" y="1091057"/>
              <a:ext cx="1938781" cy="24090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249" y="1124712"/>
              <a:ext cx="1938781" cy="24090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3781" y="3138297"/>
              <a:ext cx="1619250" cy="17335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91424" y="3284982"/>
              <a:ext cx="1552574" cy="238125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63873" y="5209592"/>
              <a:ext cx="2162175" cy="161924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44752" y="841247"/>
              <a:ext cx="6373368" cy="403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9787" y="1328927"/>
              <a:ext cx="7962900" cy="4038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740" rIns="0" bIns="0" rtlCol="0">
            <a:spAutoFit/>
          </a:bodyPr>
          <a:lstStyle/>
          <a:p>
            <a:pPr marL="459105" marR="5080" indent="854710">
              <a:lnSpc>
                <a:spcPct val="100000"/>
              </a:lnSpc>
              <a:spcBef>
                <a:spcPts val="105"/>
              </a:spcBef>
            </a:pPr>
            <a:r>
              <a:rPr dirty="0"/>
              <a:t>UBIERAJ </a:t>
            </a:r>
            <a:r>
              <a:rPr spc="-5" dirty="0"/>
              <a:t>SIĘ ODPOWIEDNIO DO  </a:t>
            </a:r>
            <a:r>
              <a:rPr i="1" spc="-60" dirty="0"/>
              <a:t>TEMPERATURY </a:t>
            </a:r>
            <a:r>
              <a:rPr i="1" spc="-40" dirty="0"/>
              <a:t>PANUJĄCEJ </a:t>
            </a:r>
            <a:r>
              <a:rPr i="1" dirty="0"/>
              <a:t>NA</a:t>
            </a:r>
            <a:r>
              <a:rPr i="1" spc="-190" dirty="0"/>
              <a:t> </a:t>
            </a:r>
            <a:r>
              <a:rPr i="1" spc="-5" dirty="0"/>
              <a:t>DWORZE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4428" y="1484757"/>
            <a:ext cx="9024620" cy="5373370"/>
            <a:chOff x="14428" y="1484757"/>
            <a:chExt cx="9024620" cy="5373370"/>
          </a:xfrm>
        </p:grpSpPr>
        <p:sp>
          <p:nvSpPr>
            <p:cNvPr id="8" name="object 8"/>
            <p:cNvSpPr/>
            <p:nvPr/>
          </p:nvSpPr>
          <p:spPr>
            <a:xfrm>
              <a:off x="1691640" y="2276881"/>
              <a:ext cx="5911215" cy="332117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5541" y="4448936"/>
              <a:ext cx="1938782" cy="24090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428" y="1484757"/>
              <a:ext cx="1938782" cy="24090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36332" y="1556766"/>
              <a:ext cx="1802383" cy="24090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48296" y="4323743"/>
              <a:ext cx="1802383" cy="24090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17319" y="1010411"/>
              <a:ext cx="6527292" cy="5059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90216" y="1620011"/>
              <a:ext cx="4226052" cy="5059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15261" y="496011"/>
            <a:ext cx="57962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5215" marR="5080" indent="-107315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KODEKS </a:t>
            </a:r>
            <a:r>
              <a:rPr sz="4000" spc="-45" dirty="0"/>
              <a:t>POSTĘPOWANIA  </a:t>
            </a:r>
            <a:r>
              <a:rPr sz="4000" i="1" spc="-5" dirty="0"/>
              <a:t>W CZASIE</a:t>
            </a:r>
            <a:r>
              <a:rPr sz="4000" i="1" spc="-25" dirty="0"/>
              <a:t> </a:t>
            </a:r>
            <a:r>
              <a:rPr sz="4000" i="1" spc="-5" dirty="0"/>
              <a:t>ZIMY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592023" y="2413151"/>
            <a:ext cx="6323965" cy="355028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Nie zjeżdżaj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z górki na ulicę</a:t>
            </a:r>
            <a:r>
              <a:rPr sz="2200" b="1" spc="55" dirty="0">
                <a:solidFill>
                  <a:srgbClr val="000080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!</a:t>
            </a:r>
            <a:endParaRPr sz="2200">
              <a:latin typeface="Trebuchet MS"/>
              <a:cs typeface="Trebuchet MS"/>
            </a:endParaRPr>
          </a:p>
          <a:p>
            <a:pPr marL="12700" marR="368300">
              <a:lnSpc>
                <a:spcPct val="131400"/>
              </a:lnSpc>
            </a:pP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Nie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wchodź na zamarznięte </a:t>
            </a:r>
            <a:r>
              <a:rPr sz="2200" b="1" spc="-15" dirty="0">
                <a:solidFill>
                  <a:srgbClr val="000080"/>
                </a:solidFill>
                <a:latin typeface="Trebuchet MS"/>
                <a:cs typeface="Trebuchet MS"/>
              </a:rPr>
              <a:t>jeziora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i stawy !  </a:t>
            </a: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Nie rzucaj </a:t>
            </a:r>
            <a:r>
              <a:rPr sz="2200" b="1" spc="-15" dirty="0">
                <a:solidFill>
                  <a:srgbClr val="000080"/>
                </a:solidFill>
                <a:latin typeface="Trebuchet MS"/>
                <a:cs typeface="Trebuchet MS"/>
              </a:rPr>
              <a:t>śnieżkami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w ludzi i w samochody !  </a:t>
            </a: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Nie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ślizgaj się na </a:t>
            </a: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chodnikach</a:t>
            </a:r>
            <a:r>
              <a:rPr sz="2200" b="1" spc="40" dirty="0">
                <a:solidFill>
                  <a:srgbClr val="000080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!</a:t>
            </a:r>
            <a:endParaRPr sz="2200">
              <a:latin typeface="Trebuchet MS"/>
              <a:cs typeface="Trebuchet MS"/>
            </a:endParaRPr>
          </a:p>
          <a:p>
            <a:pPr marL="12700" marR="1450340">
              <a:lnSpc>
                <a:spcPct val="131400"/>
              </a:lnSpc>
            </a:pP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Zakładaj </a:t>
            </a:r>
            <a:r>
              <a:rPr sz="2200" b="1" spc="-25" dirty="0">
                <a:solidFill>
                  <a:srgbClr val="000080"/>
                </a:solidFill>
                <a:latin typeface="Trebuchet MS"/>
                <a:cs typeface="Trebuchet MS"/>
              </a:rPr>
              <a:t>kask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ochronny na głowę !  </a:t>
            </a: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Nie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chodź w przemoczonym</a:t>
            </a: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 </a:t>
            </a:r>
            <a:r>
              <a:rPr sz="2200" b="1" spc="-15" dirty="0">
                <a:solidFill>
                  <a:srgbClr val="000080"/>
                </a:solidFill>
                <a:latin typeface="Trebuchet MS"/>
                <a:cs typeface="Trebuchet MS"/>
              </a:rPr>
              <a:t>ubraniu!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Nie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urządzaj kuligu za samochodem po ulicach</a:t>
            </a:r>
            <a:r>
              <a:rPr sz="2200" b="1" spc="70" dirty="0">
                <a:solidFill>
                  <a:srgbClr val="000080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!</a:t>
            </a:r>
            <a:endParaRPr sz="2200">
              <a:latin typeface="Trebuchet MS"/>
              <a:cs typeface="Trebuchet MS"/>
            </a:endParaRPr>
          </a:p>
          <a:p>
            <a:pPr marL="1611630">
              <a:lnSpc>
                <a:spcPct val="100000"/>
              </a:lnSpc>
              <a:spcBef>
                <a:spcPts val="830"/>
              </a:spcBef>
            </a:pP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Bądź rozważny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i odpowiedzialny</a:t>
            </a:r>
            <a:r>
              <a:rPr sz="2200" b="1" spc="114" dirty="0">
                <a:solidFill>
                  <a:srgbClr val="000080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!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864605" y="836675"/>
            <a:ext cx="3279775" cy="2409190"/>
            <a:chOff x="5864605" y="836675"/>
            <a:chExt cx="3279775" cy="2409190"/>
          </a:xfrm>
        </p:grpSpPr>
        <p:sp>
          <p:nvSpPr>
            <p:cNvPr id="9" name="object 9"/>
            <p:cNvSpPr/>
            <p:nvPr/>
          </p:nvSpPr>
          <p:spPr>
            <a:xfrm>
              <a:off x="5864605" y="1556765"/>
              <a:ext cx="1651380" cy="15485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52359" y="836675"/>
              <a:ext cx="1691639" cy="24090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6690359" y="4426410"/>
            <a:ext cx="1802383" cy="24090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578" y="260604"/>
            <a:ext cx="1802383" cy="24090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9546" y="5181587"/>
            <a:ext cx="1609725" cy="1609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708" y="1107947"/>
              <a:ext cx="8071104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0473" y="491439"/>
            <a:ext cx="73520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NIE </a:t>
            </a:r>
            <a:r>
              <a:rPr sz="4800" spc="-170" dirty="0"/>
              <a:t>UFAJ </a:t>
            </a:r>
            <a:r>
              <a:rPr sz="4800" spc="-5" dirty="0"/>
              <a:t>OBCYM</a:t>
            </a:r>
            <a:r>
              <a:rPr sz="4800" spc="110" dirty="0"/>
              <a:t> </a:t>
            </a:r>
            <a:r>
              <a:rPr sz="4800" spc="-5" dirty="0"/>
              <a:t>OSOBOM</a:t>
            </a:r>
            <a:endParaRPr sz="480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Nie </a:t>
            </a:r>
            <a:r>
              <a:rPr spc="-5" dirty="0"/>
              <a:t>bierz od nich proponowanych</a:t>
            </a:r>
            <a:r>
              <a:rPr spc="65" dirty="0"/>
              <a:t> </a:t>
            </a:r>
            <a:r>
              <a:rPr spc="-5" dirty="0"/>
              <a:t>słodyczy</a:t>
            </a:r>
          </a:p>
          <a:p>
            <a:pPr marL="72390">
              <a:lnSpc>
                <a:spcPct val="100000"/>
              </a:lnSpc>
              <a:spcBef>
                <a:spcPts val="30"/>
              </a:spcBef>
            </a:pPr>
            <a:endParaRPr sz="2250"/>
          </a:p>
          <a:p>
            <a:pPr marL="421640">
              <a:lnSpc>
                <a:spcPct val="100000"/>
              </a:lnSpc>
            </a:pPr>
            <a:r>
              <a:rPr spc="-5" dirty="0"/>
              <a:t>Nie korzystaj z ich </a:t>
            </a:r>
            <a:r>
              <a:rPr spc="-10" dirty="0"/>
              <a:t>zaproszeń </a:t>
            </a:r>
            <a:r>
              <a:rPr spc="-5" dirty="0"/>
              <a:t>na spacer lub do</a:t>
            </a:r>
            <a:r>
              <a:rPr spc="145" dirty="0"/>
              <a:t> </a:t>
            </a:r>
            <a:r>
              <a:rPr spc="-5" dirty="0"/>
              <a:t>domu</a:t>
            </a:r>
          </a:p>
          <a:p>
            <a:pPr marL="72390">
              <a:lnSpc>
                <a:spcPct val="100000"/>
              </a:lnSpc>
              <a:spcBef>
                <a:spcPts val="25"/>
              </a:spcBef>
            </a:pPr>
            <a:endParaRPr sz="2250"/>
          </a:p>
          <a:p>
            <a:pPr marL="85090">
              <a:lnSpc>
                <a:spcPct val="100000"/>
              </a:lnSpc>
            </a:pPr>
            <a:r>
              <a:rPr spc="-10" dirty="0"/>
              <a:t>Nie </a:t>
            </a:r>
            <a:r>
              <a:rPr spc="-5" dirty="0"/>
              <a:t>wsiadaj do samochodu osób</a:t>
            </a:r>
            <a:r>
              <a:rPr spc="100" dirty="0"/>
              <a:t> </a:t>
            </a:r>
            <a:r>
              <a:rPr spc="-5" dirty="0"/>
              <a:t>nieznajomych</a:t>
            </a:r>
          </a:p>
        </p:txBody>
      </p:sp>
      <p:sp>
        <p:nvSpPr>
          <p:cNvPr id="7" name="object 7"/>
          <p:cNvSpPr/>
          <p:nvPr/>
        </p:nvSpPr>
        <p:spPr>
          <a:xfrm>
            <a:off x="6781545" y="4499089"/>
            <a:ext cx="1802383" cy="23589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35026" y="1043686"/>
            <a:ext cx="2842895" cy="5814695"/>
            <a:chOff x="135026" y="1043686"/>
            <a:chExt cx="2842895" cy="5814695"/>
          </a:xfrm>
        </p:grpSpPr>
        <p:sp>
          <p:nvSpPr>
            <p:cNvPr id="9" name="object 9"/>
            <p:cNvSpPr/>
            <p:nvPr/>
          </p:nvSpPr>
          <p:spPr>
            <a:xfrm>
              <a:off x="135026" y="3440125"/>
              <a:ext cx="1089710" cy="10897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3595" y="1043686"/>
              <a:ext cx="1802383" cy="24090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75257" y="4475431"/>
              <a:ext cx="1802383" cy="23825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957953" y="1048385"/>
            <a:ext cx="3839210" cy="2865755"/>
            <a:chOff x="4957953" y="1048385"/>
            <a:chExt cx="3839210" cy="2865755"/>
          </a:xfrm>
        </p:grpSpPr>
        <p:sp>
          <p:nvSpPr>
            <p:cNvPr id="13" name="object 13"/>
            <p:cNvSpPr/>
            <p:nvPr/>
          </p:nvSpPr>
          <p:spPr>
            <a:xfrm>
              <a:off x="6444234" y="2829763"/>
              <a:ext cx="1083868" cy="10838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57953" y="1048385"/>
              <a:ext cx="1802383" cy="24090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68313" y="1124712"/>
              <a:ext cx="2228850" cy="17049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3554857" y="4553711"/>
            <a:ext cx="2304288" cy="23042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99766" y="1456055"/>
            <a:ext cx="1584197" cy="15841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4151" y="960119"/>
              <a:ext cx="8435340" cy="4556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319" y="1508760"/>
              <a:ext cx="7895844" cy="4556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21258" y="496011"/>
            <a:ext cx="77616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marR="5080" indent="-201295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ODPOCZNIJ OD </a:t>
            </a:r>
            <a:r>
              <a:rPr sz="3600" dirty="0"/>
              <a:t>KOMPUTERA</a:t>
            </a:r>
            <a:r>
              <a:rPr sz="3600" spc="-200" dirty="0"/>
              <a:t> </a:t>
            </a:r>
            <a:r>
              <a:rPr sz="3600" spc="-10" dirty="0"/>
              <a:t>ZAMIEŃ  </a:t>
            </a:r>
            <a:r>
              <a:rPr sz="3600" i="1" spc="-5" dirty="0"/>
              <a:t>TEN </a:t>
            </a:r>
            <a:r>
              <a:rPr sz="3600" i="1" dirty="0"/>
              <a:t>CZAS </a:t>
            </a:r>
            <a:r>
              <a:rPr sz="3600" i="1" spc="-5" dirty="0"/>
              <a:t>NA INNE</a:t>
            </a:r>
            <a:r>
              <a:rPr sz="3600" i="1" spc="-200" dirty="0"/>
              <a:t> </a:t>
            </a:r>
            <a:r>
              <a:rPr sz="3600" i="1" spc="-5" dirty="0"/>
              <a:t>PRZYJEMNOŚCI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525576" y="2194382"/>
            <a:ext cx="6609715" cy="3444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1018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Przeczytaj</a:t>
            </a:r>
            <a:r>
              <a:rPr sz="2200" b="1" dirty="0">
                <a:solidFill>
                  <a:srgbClr val="000080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książkę!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700">
              <a:latin typeface="Trebuchet MS"/>
              <a:cs typeface="Trebuchet MS"/>
            </a:endParaRPr>
          </a:p>
          <a:p>
            <a:pPr marL="937260">
              <a:lnSpc>
                <a:spcPct val="100000"/>
              </a:lnSpc>
            </a:pPr>
            <a:r>
              <a:rPr sz="2200" b="1" spc="-35" dirty="0">
                <a:solidFill>
                  <a:srgbClr val="000080"/>
                </a:solidFill>
                <a:latin typeface="Trebuchet MS"/>
                <a:cs typeface="Trebuchet MS"/>
              </a:rPr>
              <a:t>Pograj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w</a:t>
            </a:r>
            <a:r>
              <a:rPr sz="2200" b="1" spc="45" dirty="0">
                <a:solidFill>
                  <a:srgbClr val="000080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planszówki!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Rozwiązuj krzyżówki lub</a:t>
            </a:r>
            <a:r>
              <a:rPr sz="2200" b="1" spc="60" dirty="0">
                <a:solidFill>
                  <a:srgbClr val="000080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sudoku!</a:t>
            </a:r>
            <a:endParaRPr sz="2200">
              <a:latin typeface="Trebuchet MS"/>
              <a:cs typeface="Trebuchet MS"/>
            </a:endParaRPr>
          </a:p>
          <a:p>
            <a:pPr marL="1963420">
              <a:lnSpc>
                <a:spcPct val="100000"/>
              </a:lnSpc>
              <a:spcBef>
                <a:spcPts val="830"/>
              </a:spcBef>
            </a:pP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Może zachwycą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Cię robótki</a:t>
            </a:r>
            <a:r>
              <a:rPr sz="2200" b="1" spc="50" dirty="0">
                <a:solidFill>
                  <a:srgbClr val="000080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ręczne!</a:t>
            </a:r>
            <a:endParaRPr sz="2200">
              <a:latin typeface="Trebuchet MS"/>
              <a:cs typeface="Trebuchet MS"/>
            </a:endParaRPr>
          </a:p>
          <a:p>
            <a:pPr marL="685800">
              <a:lnSpc>
                <a:spcPct val="100000"/>
              </a:lnSpc>
              <a:spcBef>
                <a:spcPts val="830"/>
              </a:spcBef>
            </a:pP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Zbuduj </a:t>
            </a:r>
            <a:r>
              <a:rPr sz="2200" b="1" spc="-20" dirty="0">
                <a:solidFill>
                  <a:srgbClr val="000080"/>
                </a:solidFill>
                <a:latin typeface="Trebuchet MS"/>
                <a:cs typeface="Trebuchet MS"/>
              </a:rPr>
              <a:t>karmnik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dla ptaków i je</a:t>
            </a:r>
            <a:r>
              <a:rPr sz="2200" b="1" spc="114" dirty="0">
                <a:solidFill>
                  <a:srgbClr val="000080"/>
                </a:solidFill>
                <a:latin typeface="Trebuchet MS"/>
                <a:cs typeface="Trebuchet MS"/>
              </a:rPr>
              <a:t> </a:t>
            </a:r>
            <a:r>
              <a:rPr sz="2200" b="1" spc="-15" dirty="0">
                <a:solidFill>
                  <a:srgbClr val="000080"/>
                </a:solidFill>
                <a:latin typeface="Trebuchet MS"/>
                <a:cs typeface="Trebuchet MS"/>
              </a:rPr>
              <a:t>dokarmiaj!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Namaluj</a:t>
            </a:r>
            <a:r>
              <a:rPr sz="2200" b="1" spc="20" dirty="0">
                <a:solidFill>
                  <a:srgbClr val="000080"/>
                </a:solidFill>
                <a:latin typeface="Trebuchet MS"/>
                <a:cs typeface="Trebuchet MS"/>
              </a:rPr>
              <a:t> </a:t>
            </a:r>
            <a:r>
              <a:rPr sz="2200" b="1" spc="-15" dirty="0">
                <a:solidFill>
                  <a:srgbClr val="000080"/>
                </a:solidFill>
                <a:latin typeface="Trebuchet MS"/>
                <a:cs typeface="Trebuchet MS"/>
              </a:rPr>
              <a:t>obraz!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763136"/>
            <a:ext cx="1155420" cy="1668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23532" y="1556766"/>
            <a:ext cx="8715375" cy="4472940"/>
            <a:chOff x="323532" y="1556766"/>
            <a:chExt cx="8715375" cy="4472940"/>
          </a:xfrm>
        </p:grpSpPr>
        <p:sp>
          <p:nvSpPr>
            <p:cNvPr id="10" name="object 10"/>
            <p:cNvSpPr/>
            <p:nvPr/>
          </p:nvSpPr>
          <p:spPr>
            <a:xfrm>
              <a:off x="6044565" y="1964944"/>
              <a:ext cx="1299971" cy="13374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3532" y="2435898"/>
              <a:ext cx="1080122" cy="117191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92314" y="3501008"/>
              <a:ext cx="1259293" cy="16389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27756" y="4886236"/>
              <a:ext cx="952499" cy="11430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36333" y="1556766"/>
              <a:ext cx="1802383" cy="240906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4721097" y="4448936"/>
            <a:ext cx="1802383" cy="24090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75739" y="1434464"/>
            <a:ext cx="1542161" cy="20029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4087" y="841247"/>
              <a:ext cx="7917179" cy="403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4272" y="1328927"/>
              <a:ext cx="6377939" cy="4038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740" rIns="0" bIns="0" rtlCol="0">
            <a:spAutoFit/>
          </a:bodyPr>
          <a:lstStyle/>
          <a:p>
            <a:pPr marL="1282065" marR="5080" indent="-71056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JEŻELI </a:t>
            </a:r>
            <a:r>
              <a:rPr dirty="0"/>
              <a:t>JUŻ </a:t>
            </a:r>
            <a:r>
              <a:rPr spc="-5" dirty="0"/>
              <a:t>MUSISZ </a:t>
            </a:r>
            <a:r>
              <a:rPr spc="-50" dirty="0"/>
              <a:t>SERFOWAĆ </a:t>
            </a:r>
            <a:r>
              <a:rPr dirty="0"/>
              <a:t>W </a:t>
            </a:r>
            <a:r>
              <a:rPr spc="-5" dirty="0"/>
              <a:t>SIECI  </a:t>
            </a:r>
            <a:r>
              <a:rPr i="1" spc="-80" dirty="0"/>
              <a:t>PAMIĘTAJ </a:t>
            </a:r>
            <a:r>
              <a:rPr i="1" dirty="0"/>
              <a:t>O</a:t>
            </a:r>
            <a:r>
              <a:rPr i="1" spc="35" dirty="0"/>
              <a:t> </a:t>
            </a:r>
            <a:r>
              <a:rPr i="1" spc="-5" dirty="0"/>
              <a:t>BEZPIECZEŃSTWIE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1124711"/>
            <a:ext cx="9039225" cy="5733415"/>
            <a:chOff x="0" y="1124711"/>
            <a:chExt cx="9039225" cy="5733415"/>
          </a:xfrm>
        </p:grpSpPr>
        <p:sp>
          <p:nvSpPr>
            <p:cNvPr id="8" name="object 8"/>
            <p:cNvSpPr/>
            <p:nvPr/>
          </p:nvSpPr>
          <p:spPr>
            <a:xfrm>
              <a:off x="3236975" y="5598972"/>
              <a:ext cx="2384298" cy="12590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59810" y="1231137"/>
              <a:ext cx="1981200" cy="14859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36332" y="1124711"/>
              <a:ext cx="1802383" cy="24090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60260" y="4365096"/>
              <a:ext cx="1802383" cy="24090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1124711"/>
              <a:ext cx="1802383" cy="24090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5541" y="4728083"/>
              <a:ext cx="2049652" cy="21299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74370" y="2377186"/>
            <a:ext cx="7802245" cy="3013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016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0000"/>
                </a:solidFill>
                <a:latin typeface="Trebuchet MS"/>
                <a:cs typeface="Trebuchet MS"/>
              </a:rPr>
              <a:t>Chroń </a:t>
            </a: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swoją </a:t>
            </a:r>
            <a:r>
              <a:rPr sz="1400" b="1" spc="-5" dirty="0">
                <a:solidFill>
                  <a:srgbClr val="FF0000"/>
                </a:solidFill>
                <a:latin typeface="Trebuchet MS"/>
                <a:cs typeface="Trebuchet MS"/>
              </a:rPr>
              <a:t>prywatność!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Nie </a:t>
            </a:r>
            <a:r>
              <a:rPr sz="1400" b="1" dirty="0">
                <a:solidFill>
                  <a:srgbClr val="1F2D62"/>
                </a:solidFill>
                <a:latin typeface="Trebuchet MS"/>
                <a:cs typeface="Trebuchet MS"/>
              </a:rPr>
              <a:t>podawaj swoich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danych osobowych, takich jak: imię, nazwisko,  numer telefonu </a:t>
            </a:r>
            <a:r>
              <a:rPr sz="1400" b="1" dirty="0">
                <a:solidFill>
                  <a:srgbClr val="1F2D62"/>
                </a:solidFill>
                <a:latin typeface="Trebuchet MS"/>
                <a:cs typeface="Trebuchet MS"/>
              </a:rPr>
              <a:t>czy adres</a:t>
            </a:r>
            <a:r>
              <a:rPr sz="1400" b="1" spc="-70" dirty="0">
                <a:solidFill>
                  <a:srgbClr val="1F2D62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1F2D62"/>
                </a:solidFill>
                <a:latin typeface="Trebuchet MS"/>
                <a:cs typeface="Trebuchet MS"/>
              </a:rPr>
              <a:t>domowy.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Zadbaj o </a:t>
            </a:r>
            <a:r>
              <a:rPr sz="1400" b="1" spc="-5" dirty="0">
                <a:solidFill>
                  <a:srgbClr val="FF0000"/>
                </a:solidFill>
                <a:latin typeface="Trebuchet MS"/>
                <a:cs typeface="Trebuchet MS"/>
              </a:rPr>
              <a:t>swój wizerunek.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Jeśli publikujesz </a:t>
            </a:r>
            <a:r>
              <a:rPr sz="1400" b="1" dirty="0">
                <a:solidFill>
                  <a:srgbClr val="1F2D62"/>
                </a:solidFill>
                <a:latin typeface="Trebuchet MS"/>
                <a:cs typeface="Trebuchet MS"/>
              </a:rPr>
              <a:t>w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sieci </a:t>
            </a:r>
            <a:r>
              <a:rPr sz="1400" b="1" dirty="0">
                <a:solidFill>
                  <a:srgbClr val="1F2D62"/>
                </a:solidFill>
                <a:latin typeface="Trebuchet MS"/>
                <a:cs typeface="Trebuchet MS"/>
              </a:rPr>
              <a:t>swoje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zdjęcia, zadbaj, </a:t>
            </a:r>
            <a:r>
              <a:rPr sz="1400" b="1" dirty="0">
                <a:solidFill>
                  <a:srgbClr val="1F2D62"/>
                </a:solidFill>
                <a:latin typeface="Trebuchet MS"/>
                <a:cs typeface="Trebuchet MS"/>
              </a:rPr>
              <a:t>by widzieli je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tylko  </a:t>
            </a:r>
            <a:r>
              <a:rPr sz="1400" b="1" spc="-25" dirty="0">
                <a:solidFill>
                  <a:srgbClr val="1F2D62"/>
                </a:solidFill>
                <a:latin typeface="Trebuchet MS"/>
                <a:cs typeface="Trebuchet MS"/>
              </a:rPr>
              <a:t>Twoi </a:t>
            </a:r>
            <a:r>
              <a:rPr sz="1400" b="1" dirty="0">
                <a:solidFill>
                  <a:srgbClr val="1F2D62"/>
                </a:solidFill>
                <a:latin typeface="Trebuchet MS"/>
                <a:cs typeface="Trebuchet MS"/>
              </a:rPr>
              <a:t>znajomi. Nie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umieszczaj </a:t>
            </a:r>
            <a:r>
              <a:rPr sz="1400" b="1" spc="5" dirty="0">
                <a:solidFill>
                  <a:srgbClr val="1F2D62"/>
                </a:solidFill>
                <a:latin typeface="Trebuchet MS"/>
                <a:cs typeface="Trebuchet MS"/>
              </a:rPr>
              <a:t>w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sieci zdjęć, </a:t>
            </a:r>
            <a:r>
              <a:rPr sz="1400" b="1" dirty="0">
                <a:solidFill>
                  <a:srgbClr val="1F2D62"/>
                </a:solidFill>
                <a:latin typeface="Trebuchet MS"/>
                <a:cs typeface="Trebuchet MS"/>
              </a:rPr>
              <a:t>które mogą Ci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zaszkodzić </a:t>
            </a:r>
            <a:r>
              <a:rPr sz="1400" b="1" dirty="0">
                <a:solidFill>
                  <a:srgbClr val="1F2D62"/>
                </a:solidFill>
                <a:latin typeface="Trebuchet MS"/>
                <a:cs typeface="Trebuchet MS"/>
              </a:rPr>
              <a:t>dziś lub za jakiś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czas.  </a:t>
            </a:r>
            <a:r>
              <a:rPr sz="1400" b="1" spc="-5" dirty="0">
                <a:solidFill>
                  <a:srgbClr val="FF0000"/>
                </a:solidFill>
                <a:latin typeface="Trebuchet MS"/>
                <a:cs typeface="Trebuchet MS"/>
              </a:rPr>
              <a:t>Nie ufaj osobom poznanym </a:t>
            </a: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w </a:t>
            </a:r>
            <a:r>
              <a:rPr sz="1400" b="1" spc="-5" dirty="0">
                <a:solidFill>
                  <a:srgbClr val="FF0000"/>
                </a:solidFill>
                <a:latin typeface="Trebuchet MS"/>
                <a:cs typeface="Trebuchet MS"/>
              </a:rPr>
              <a:t>sieci! </a:t>
            </a:r>
            <a:r>
              <a:rPr sz="1400" b="1" dirty="0">
                <a:solidFill>
                  <a:srgbClr val="1F2D62"/>
                </a:solidFill>
                <a:latin typeface="Trebuchet MS"/>
                <a:cs typeface="Trebuchet MS"/>
              </a:rPr>
              <a:t>Nigdy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nie </a:t>
            </a:r>
            <a:r>
              <a:rPr sz="1400" b="1" dirty="0">
                <a:solidFill>
                  <a:srgbClr val="1F2D62"/>
                </a:solidFill>
                <a:latin typeface="Trebuchet MS"/>
                <a:cs typeface="Trebuchet MS"/>
              </a:rPr>
              <a:t>można w 100%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zaufać </a:t>
            </a:r>
            <a:r>
              <a:rPr sz="1400" b="1" dirty="0">
                <a:solidFill>
                  <a:srgbClr val="1F2D62"/>
                </a:solidFill>
                <a:latin typeface="Trebuchet MS"/>
                <a:cs typeface="Trebuchet MS"/>
              </a:rPr>
              <a:t>komuś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poznanemu </a:t>
            </a:r>
            <a:r>
              <a:rPr sz="1400" b="1" dirty="0">
                <a:solidFill>
                  <a:srgbClr val="1F2D62"/>
                </a:solidFill>
                <a:latin typeface="Trebuchet MS"/>
                <a:cs typeface="Trebuchet MS"/>
              </a:rPr>
              <a:t>w 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sieci. Nie </a:t>
            </a:r>
            <a:r>
              <a:rPr sz="1400" b="1" spc="-10" dirty="0">
                <a:solidFill>
                  <a:srgbClr val="1F2D62"/>
                </a:solidFill>
                <a:latin typeface="Trebuchet MS"/>
                <a:cs typeface="Trebuchet MS"/>
              </a:rPr>
              <a:t>spotykaj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się </a:t>
            </a:r>
            <a:r>
              <a:rPr sz="1400" b="1" dirty="0">
                <a:solidFill>
                  <a:srgbClr val="1F2D62"/>
                </a:solidFill>
                <a:latin typeface="Trebuchet MS"/>
                <a:cs typeface="Trebuchet MS"/>
              </a:rPr>
              <a:t>z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osobami poznanymi </a:t>
            </a:r>
            <a:r>
              <a:rPr sz="1400" b="1" dirty="0">
                <a:solidFill>
                  <a:srgbClr val="1F2D62"/>
                </a:solidFill>
                <a:latin typeface="Trebuchet MS"/>
                <a:cs typeface="Trebuchet MS"/>
              </a:rPr>
              <a:t>w Internecie. O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propozycjach </a:t>
            </a:r>
            <a:r>
              <a:rPr sz="1400" b="1" spc="-10" dirty="0">
                <a:solidFill>
                  <a:srgbClr val="1F2D62"/>
                </a:solidFill>
                <a:latin typeface="Trebuchet MS"/>
                <a:cs typeface="Trebuchet MS"/>
              </a:rPr>
              <a:t>spotkania </a:t>
            </a:r>
            <a:r>
              <a:rPr sz="1400" b="1" dirty="0">
                <a:solidFill>
                  <a:srgbClr val="1F2D62"/>
                </a:solidFill>
                <a:latin typeface="Trebuchet MS"/>
                <a:cs typeface="Trebuchet MS"/>
              </a:rPr>
              <a:t>od 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internetowych znajomych informuj</a:t>
            </a:r>
            <a:r>
              <a:rPr sz="1400" b="1" spc="-100" dirty="0">
                <a:solidFill>
                  <a:srgbClr val="1F2D62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1F2D62"/>
                </a:solidFill>
                <a:latin typeface="Trebuchet MS"/>
                <a:cs typeface="Trebuchet MS"/>
              </a:rPr>
              <a:t>rodziców.</a:t>
            </a:r>
            <a:endParaRPr sz="1400">
              <a:latin typeface="Trebuchet MS"/>
              <a:cs typeface="Trebuchet MS"/>
            </a:endParaRPr>
          </a:p>
          <a:p>
            <a:pPr marL="12700" marR="372745">
              <a:lnSpc>
                <a:spcPct val="100000"/>
              </a:lnSpc>
            </a:pPr>
            <a:r>
              <a:rPr sz="1400" b="1" spc="-35" dirty="0">
                <a:solidFill>
                  <a:srgbClr val="FF0000"/>
                </a:solidFill>
                <a:latin typeface="Trebuchet MS"/>
                <a:cs typeface="Trebuchet MS"/>
              </a:rPr>
              <a:t>Mów, </a:t>
            </a:r>
            <a:r>
              <a:rPr sz="1400" b="1" spc="-5" dirty="0">
                <a:solidFill>
                  <a:srgbClr val="FF0000"/>
                </a:solidFill>
                <a:latin typeface="Trebuchet MS"/>
                <a:cs typeface="Trebuchet MS"/>
              </a:rPr>
              <a:t>jeśli </a:t>
            </a: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coś </a:t>
            </a:r>
            <a:r>
              <a:rPr sz="1400" b="1" spc="-5" dirty="0">
                <a:solidFill>
                  <a:srgbClr val="FF0000"/>
                </a:solidFill>
                <a:latin typeface="Trebuchet MS"/>
                <a:cs typeface="Trebuchet MS"/>
              </a:rPr>
              <a:t>jest nie tak! </a:t>
            </a:r>
            <a:r>
              <a:rPr sz="1400" b="1" dirty="0">
                <a:solidFill>
                  <a:srgbClr val="1F2D62"/>
                </a:solidFill>
                <a:latin typeface="Trebuchet MS"/>
                <a:cs typeface="Trebuchet MS"/>
              </a:rPr>
              <a:t>W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sytuacji, </a:t>
            </a:r>
            <a:r>
              <a:rPr sz="1400" b="1" dirty="0">
                <a:solidFill>
                  <a:srgbClr val="1F2D62"/>
                </a:solidFill>
                <a:latin typeface="Trebuchet MS"/>
                <a:cs typeface="Trebuchet MS"/>
              </a:rPr>
              <a:t>kiedy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ktoś </a:t>
            </a:r>
            <a:r>
              <a:rPr sz="1400" b="1" dirty="0">
                <a:solidFill>
                  <a:srgbClr val="1F2D62"/>
                </a:solidFill>
                <a:latin typeface="Trebuchet MS"/>
                <a:cs typeface="Trebuchet MS"/>
              </a:rPr>
              <a:t>lub coś Cię w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Internecie zaniepokoi </a:t>
            </a:r>
            <a:r>
              <a:rPr sz="1400" b="1" dirty="0">
                <a:solidFill>
                  <a:srgbClr val="1F2D62"/>
                </a:solidFill>
                <a:latin typeface="Trebuchet MS"/>
                <a:cs typeface="Trebuchet MS"/>
              </a:rPr>
              <a:t>lub  </a:t>
            </a:r>
            <a:r>
              <a:rPr sz="1400" b="1" spc="-25" dirty="0">
                <a:solidFill>
                  <a:srgbClr val="1F2D62"/>
                </a:solidFill>
                <a:latin typeface="Trebuchet MS"/>
                <a:cs typeface="Trebuchet MS"/>
              </a:rPr>
              <a:t>wystraszy,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koniecznie </a:t>
            </a:r>
            <a:r>
              <a:rPr sz="1400" b="1" dirty="0">
                <a:solidFill>
                  <a:srgbClr val="1F2D62"/>
                </a:solidFill>
                <a:latin typeface="Trebuchet MS"/>
                <a:cs typeface="Trebuchet MS"/>
              </a:rPr>
              <a:t>opowiedz o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tym </a:t>
            </a:r>
            <a:r>
              <a:rPr sz="1400" b="1" dirty="0">
                <a:solidFill>
                  <a:srgbClr val="1F2D62"/>
                </a:solidFill>
                <a:latin typeface="Trebuchet MS"/>
                <a:cs typeface="Trebuchet MS"/>
              </a:rPr>
              <a:t>rodzicom lub </a:t>
            </a:r>
            <a:r>
              <a:rPr sz="1400" b="1" spc="-10" dirty="0">
                <a:solidFill>
                  <a:srgbClr val="1F2D62"/>
                </a:solidFill>
                <a:latin typeface="Trebuchet MS"/>
                <a:cs typeface="Trebuchet MS"/>
              </a:rPr>
              <a:t>innej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zaufanej </a:t>
            </a:r>
            <a:r>
              <a:rPr sz="1400" b="1" dirty="0">
                <a:solidFill>
                  <a:srgbClr val="1F2D62"/>
                </a:solidFill>
                <a:latin typeface="Trebuchet MS"/>
                <a:cs typeface="Trebuchet MS"/>
              </a:rPr>
              <a:t>osobie</a:t>
            </a:r>
            <a:r>
              <a:rPr sz="1400" b="1" spc="-130" dirty="0">
                <a:solidFill>
                  <a:srgbClr val="1F2D62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1F2D62"/>
                </a:solidFill>
                <a:latin typeface="Trebuchet MS"/>
                <a:cs typeface="Trebuchet MS"/>
              </a:rPr>
              <a:t>dorosłej.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Szanuj </a:t>
            </a:r>
            <a:r>
              <a:rPr sz="1400" b="1" spc="-5" dirty="0">
                <a:solidFill>
                  <a:srgbClr val="FF0000"/>
                </a:solidFill>
                <a:latin typeface="Trebuchet MS"/>
                <a:cs typeface="Trebuchet MS"/>
              </a:rPr>
              <a:t>innych </a:t>
            </a:r>
            <a:r>
              <a:rPr sz="1400" b="1" spc="5" dirty="0">
                <a:solidFill>
                  <a:srgbClr val="FF0000"/>
                </a:solidFill>
                <a:latin typeface="Trebuchet MS"/>
                <a:cs typeface="Trebuchet MS"/>
              </a:rPr>
              <a:t>w </a:t>
            </a:r>
            <a:r>
              <a:rPr sz="1400" b="1" spc="-5" dirty="0">
                <a:solidFill>
                  <a:srgbClr val="FF0000"/>
                </a:solidFill>
                <a:latin typeface="Trebuchet MS"/>
                <a:cs typeface="Trebuchet MS"/>
              </a:rPr>
              <a:t>sieci! </a:t>
            </a:r>
            <a:r>
              <a:rPr sz="1400" b="1" spc="-10" dirty="0">
                <a:solidFill>
                  <a:srgbClr val="1F2D62"/>
                </a:solidFill>
                <a:latin typeface="Trebuchet MS"/>
                <a:cs typeface="Trebuchet MS"/>
              </a:rPr>
              <a:t>Pamiętaj, </a:t>
            </a:r>
            <a:r>
              <a:rPr sz="1400" b="1" dirty="0">
                <a:solidFill>
                  <a:srgbClr val="1F2D62"/>
                </a:solidFill>
                <a:latin typeface="Trebuchet MS"/>
                <a:cs typeface="Trebuchet MS"/>
              </a:rPr>
              <a:t>by </a:t>
            </a:r>
            <a:r>
              <a:rPr sz="1400" b="1" spc="-10" dirty="0">
                <a:solidFill>
                  <a:srgbClr val="1F2D62"/>
                </a:solidFill>
                <a:latin typeface="Trebuchet MS"/>
                <a:cs typeface="Trebuchet MS"/>
              </a:rPr>
              <a:t>traktować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innych </a:t>
            </a:r>
            <a:r>
              <a:rPr sz="1400" b="1" dirty="0">
                <a:solidFill>
                  <a:srgbClr val="1F2D62"/>
                </a:solidFill>
                <a:latin typeface="Trebuchet MS"/>
                <a:cs typeface="Trebuchet MS"/>
              </a:rPr>
              <a:t>z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szacunkiem. Swoje zdanie</a:t>
            </a:r>
            <a:r>
              <a:rPr sz="1400" b="1" spc="-95" dirty="0">
                <a:solidFill>
                  <a:srgbClr val="1F2D62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1F2D62"/>
                </a:solidFill>
                <a:latin typeface="Trebuchet MS"/>
                <a:cs typeface="Trebuchet MS"/>
              </a:rPr>
              <a:t>wyrażaj,</a:t>
            </a:r>
            <a:endParaRPr sz="1400">
              <a:latin typeface="Trebuchet MS"/>
              <a:cs typeface="Trebuchet MS"/>
            </a:endParaRPr>
          </a:p>
          <a:p>
            <a:pPr marL="12700" marR="3453765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nie </a:t>
            </a:r>
            <a:r>
              <a:rPr sz="1400" b="1" spc="-10" dirty="0">
                <a:solidFill>
                  <a:srgbClr val="1F2D62"/>
                </a:solidFill>
                <a:latin typeface="Trebuchet MS"/>
                <a:cs typeface="Trebuchet MS"/>
              </a:rPr>
              <a:t>obrażając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nikogo. Nie reaguj </a:t>
            </a:r>
            <a:r>
              <a:rPr sz="1400" b="1" dirty="0">
                <a:solidFill>
                  <a:srgbClr val="1F2D62"/>
                </a:solidFill>
                <a:latin typeface="Trebuchet MS"/>
                <a:cs typeface="Trebuchet MS"/>
              </a:rPr>
              <a:t>agresją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na </a:t>
            </a:r>
            <a:r>
              <a:rPr sz="1400" b="1" dirty="0">
                <a:solidFill>
                  <a:srgbClr val="1F2D62"/>
                </a:solidFill>
                <a:latin typeface="Trebuchet MS"/>
                <a:cs typeface="Trebuchet MS"/>
              </a:rPr>
              <a:t>agresję.  </a:t>
            </a:r>
            <a:r>
              <a:rPr sz="1400" b="1" spc="-5" dirty="0">
                <a:solidFill>
                  <a:srgbClr val="FF0000"/>
                </a:solidFill>
                <a:latin typeface="Trebuchet MS"/>
                <a:cs typeface="Trebuchet MS"/>
              </a:rPr>
              <a:t>Korzystaj </a:t>
            </a: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z umiarem z</a:t>
            </a:r>
            <a:r>
              <a:rPr sz="14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Trebuchet MS"/>
                <a:cs typeface="Trebuchet MS"/>
              </a:rPr>
              <a:t>Internetu!</a:t>
            </a:r>
            <a:endParaRPr sz="1400">
              <a:latin typeface="Trebuchet MS"/>
              <a:cs typeface="Trebuchet MS"/>
            </a:endParaRPr>
          </a:p>
          <a:p>
            <a:pPr marL="12700" marR="540385">
              <a:lnSpc>
                <a:spcPct val="100000"/>
              </a:lnSpc>
            </a:pP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Zbyt </a:t>
            </a:r>
            <a:r>
              <a:rPr sz="1400" b="1" dirty="0">
                <a:solidFill>
                  <a:srgbClr val="1F2D62"/>
                </a:solidFill>
                <a:latin typeface="Trebuchet MS"/>
                <a:cs typeface="Trebuchet MS"/>
              </a:rPr>
              <a:t>długie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korzystanie </a:t>
            </a:r>
            <a:r>
              <a:rPr sz="1400" b="1" dirty="0">
                <a:solidFill>
                  <a:srgbClr val="1F2D62"/>
                </a:solidFill>
                <a:latin typeface="Trebuchet MS"/>
                <a:cs typeface="Trebuchet MS"/>
              </a:rPr>
              <a:t>z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komputera, tabletu </a:t>
            </a:r>
            <a:r>
              <a:rPr sz="1400" b="1" dirty="0">
                <a:solidFill>
                  <a:srgbClr val="1F2D62"/>
                </a:solidFill>
                <a:latin typeface="Trebuchet MS"/>
                <a:cs typeface="Trebuchet MS"/>
              </a:rPr>
              <a:t>czy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smartfona </a:t>
            </a:r>
            <a:r>
              <a:rPr sz="1400" b="1" dirty="0">
                <a:solidFill>
                  <a:srgbClr val="1F2D62"/>
                </a:solidFill>
                <a:latin typeface="Trebuchet MS"/>
                <a:cs typeface="Trebuchet MS"/>
              </a:rPr>
              <a:t>może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zaszkodzić </a:t>
            </a:r>
            <a:r>
              <a:rPr sz="1400" b="1" spc="-15" dirty="0">
                <a:solidFill>
                  <a:srgbClr val="1F2D62"/>
                </a:solidFill>
                <a:latin typeface="Trebuchet MS"/>
                <a:cs typeface="Trebuchet MS"/>
              </a:rPr>
              <a:t>Twojemu 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zdrowiu </a:t>
            </a:r>
            <a:r>
              <a:rPr sz="1400" b="1" dirty="0">
                <a:solidFill>
                  <a:srgbClr val="1F2D62"/>
                </a:solidFill>
                <a:latin typeface="Trebuchet MS"/>
                <a:cs typeface="Trebuchet MS"/>
              </a:rPr>
              <a:t>i pogorszyć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kontakty ze</a:t>
            </a:r>
            <a:r>
              <a:rPr sz="1400" b="1" spc="-70" dirty="0">
                <a:solidFill>
                  <a:srgbClr val="1F2D62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1F2D62"/>
                </a:solidFill>
                <a:latin typeface="Trebuchet MS"/>
                <a:cs typeface="Trebuchet MS"/>
              </a:rPr>
              <a:t>znajomymi.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1436" y="984503"/>
              <a:ext cx="7691627" cy="403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7887" y="1472183"/>
              <a:ext cx="8078723" cy="4038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92095" y="1959864"/>
              <a:ext cx="4629911" cy="4038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6700" y="2447544"/>
              <a:ext cx="8801100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50692" y="2935223"/>
              <a:ext cx="2714244" cy="4038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2716" y="569721"/>
            <a:ext cx="8205470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3380" marR="363855" indent="24765" algn="ctr">
              <a:lnSpc>
                <a:spcPct val="100000"/>
              </a:lnSpc>
              <a:spcBef>
                <a:spcPts val="105"/>
              </a:spcBef>
            </a:pPr>
            <a:r>
              <a:rPr i="0" dirty="0">
                <a:latin typeface="Trebuchet MS"/>
                <a:cs typeface="Trebuchet MS"/>
              </a:rPr>
              <a:t>CZAS </a:t>
            </a:r>
            <a:r>
              <a:rPr i="0" spc="-5" dirty="0">
                <a:latin typeface="Trebuchet MS"/>
                <a:cs typeface="Trebuchet MS"/>
              </a:rPr>
              <a:t>FERII </a:t>
            </a:r>
            <a:r>
              <a:rPr i="0" dirty="0">
                <a:latin typeface="Trebuchet MS"/>
                <a:cs typeface="Trebuchet MS"/>
              </a:rPr>
              <a:t>ZIMOWYCH </a:t>
            </a:r>
            <a:r>
              <a:rPr i="0" spc="-95" dirty="0">
                <a:latin typeface="Trebuchet MS"/>
                <a:cs typeface="Trebuchet MS"/>
              </a:rPr>
              <a:t>TO </a:t>
            </a:r>
            <a:r>
              <a:rPr i="0" spc="-30" dirty="0">
                <a:latin typeface="Trebuchet MS"/>
                <a:cs typeface="Trebuchet MS"/>
              </a:rPr>
              <a:t>WSPANIAŁA  </a:t>
            </a:r>
            <a:r>
              <a:rPr i="0" spc="-50" dirty="0">
                <a:latin typeface="Trebuchet MS"/>
                <a:cs typeface="Trebuchet MS"/>
              </a:rPr>
              <a:t>ZABAWA. </a:t>
            </a:r>
            <a:r>
              <a:rPr i="0" spc="-65" dirty="0">
                <a:latin typeface="Trebuchet MS"/>
                <a:cs typeface="Trebuchet MS"/>
              </a:rPr>
              <a:t>KTO </a:t>
            </a:r>
            <a:r>
              <a:rPr i="0" spc="-5" dirty="0">
                <a:latin typeface="Trebuchet MS"/>
                <a:cs typeface="Trebuchet MS"/>
              </a:rPr>
              <a:t>BEZPIECZNIE SIĘ </a:t>
            </a:r>
            <a:r>
              <a:rPr i="0" spc="-35" dirty="0">
                <a:latin typeface="Trebuchet MS"/>
                <a:cs typeface="Trebuchet MS"/>
              </a:rPr>
              <a:t>BAWI, </a:t>
            </a:r>
            <a:r>
              <a:rPr i="0" dirty="0">
                <a:latin typeface="Trebuchet MS"/>
                <a:cs typeface="Trebuchet MS"/>
              </a:rPr>
              <a:t>W  KŁOPOTY </a:t>
            </a:r>
            <a:r>
              <a:rPr i="0" spc="-5" dirty="0">
                <a:latin typeface="Trebuchet MS"/>
                <a:cs typeface="Trebuchet MS"/>
              </a:rPr>
              <a:t>NIE</a:t>
            </a:r>
            <a:r>
              <a:rPr i="0" spc="-110" dirty="0">
                <a:latin typeface="Trebuchet MS"/>
                <a:cs typeface="Trebuchet MS"/>
              </a:rPr>
              <a:t> </a:t>
            </a:r>
            <a:r>
              <a:rPr i="0" spc="-40" dirty="0">
                <a:latin typeface="Trebuchet MS"/>
                <a:cs typeface="Trebuchet MS"/>
              </a:rPr>
              <a:t>WPADA.</a:t>
            </a:r>
          </a:p>
          <a:p>
            <a:pPr marL="12065" marR="5080" algn="ctr">
              <a:lnSpc>
                <a:spcPct val="100000"/>
              </a:lnSpc>
            </a:pPr>
            <a:r>
              <a:rPr i="0" dirty="0">
                <a:latin typeface="Trebuchet MS"/>
                <a:cs typeface="Trebuchet MS"/>
              </a:rPr>
              <a:t>ŻYCZYMY </a:t>
            </a:r>
            <a:r>
              <a:rPr i="0" spc="-5" dirty="0">
                <a:latin typeface="Trebuchet MS"/>
                <a:cs typeface="Trebuchet MS"/>
              </a:rPr>
              <a:t>BEZPIECZNYCH </a:t>
            </a:r>
            <a:r>
              <a:rPr i="0" dirty="0">
                <a:latin typeface="Trebuchet MS"/>
                <a:cs typeface="Trebuchet MS"/>
              </a:rPr>
              <a:t>I WESOŁYCH</a:t>
            </a:r>
            <a:r>
              <a:rPr i="0" spc="-185" dirty="0">
                <a:latin typeface="Trebuchet MS"/>
                <a:cs typeface="Trebuchet MS"/>
              </a:rPr>
              <a:t> </a:t>
            </a:r>
            <a:r>
              <a:rPr i="0" spc="-5" dirty="0">
                <a:latin typeface="Trebuchet MS"/>
                <a:cs typeface="Trebuchet MS"/>
              </a:rPr>
              <a:t>FERII  ZIMOWYCH!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07492" y="2276855"/>
            <a:ext cx="9036685" cy="4581525"/>
            <a:chOff x="107492" y="2276855"/>
            <a:chExt cx="9036685" cy="4581525"/>
          </a:xfrm>
        </p:grpSpPr>
        <p:sp>
          <p:nvSpPr>
            <p:cNvPr id="11" name="object 11"/>
            <p:cNvSpPr/>
            <p:nvPr/>
          </p:nvSpPr>
          <p:spPr>
            <a:xfrm>
              <a:off x="1187627" y="3664711"/>
              <a:ext cx="2286000" cy="30480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77763" y="3645027"/>
              <a:ext cx="2286000" cy="30480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29787" y="3645027"/>
              <a:ext cx="2847975" cy="28479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84337" y="2276855"/>
              <a:ext cx="1189685" cy="15600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68387" y="4318800"/>
              <a:ext cx="1475612" cy="240906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568" y="2440431"/>
              <a:ext cx="1802383" cy="240906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14821" y="2864993"/>
              <a:ext cx="1189685" cy="156006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7492" y="5298980"/>
              <a:ext cx="1189685" cy="155901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84732" y="2955035"/>
              <a:ext cx="6574535" cy="5791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8648" y="2365705"/>
            <a:ext cx="588835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0" dirty="0"/>
              <a:t>DZIĘKUJĘ </a:t>
            </a:r>
            <a:r>
              <a:rPr sz="4600" spc="-5" dirty="0"/>
              <a:t>ZA</a:t>
            </a:r>
            <a:r>
              <a:rPr sz="4600" spc="-204" dirty="0"/>
              <a:t> </a:t>
            </a:r>
            <a:r>
              <a:rPr sz="4600" spc="-85" dirty="0"/>
              <a:t>UWAGĘ!</a:t>
            </a:r>
            <a:endParaRPr sz="4600"/>
          </a:p>
        </p:txBody>
      </p:sp>
      <p:sp>
        <p:nvSpPr>
          <p:cNvPr id="7" name="object 7"/>
          <p:cNvSpPr/>
          <p:nvPr/>
        </p:nvSpPr>
        <p:spPr>
          <a:xfrm>
            <a:off x="5094782" y="1468500"/>
            <a:ext cx="1189685" cy="1560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32269" y="3416160"/>
            <a:ext cx="2016252" cy="2328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95477" y="476630"/>
            <a:ext cx="8110855" cy="6144895"/>
            <a:chOff x="395477" y="476630"/>
            <a:chExt cx="8110855" cy="6144895"/>
          </a:xfrm>
        </p:grpSpPr>
        <p:sp>
          <p:nvSpPr>
            <p:cNvPr id="10" name="object 10"/>
            <p:cNvSpPr/>
            <p:nvPr/>
          </p:nvSpPr>
          <p:spPr>
            <a:xfrm>
              <a:off x="395477" y="4293082"/>
              <a:ext cx="2016252" cy="23284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1555" y="871473"/>
              <a:ext cx="1189685" cy="15600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16266" y="476630"/>
              <a:ext cx="1189685" cy="15600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91864" y="3090163"/>
              <a:ext cx="2016252" cy="23284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2301367" y="332613"/>
            <a:ext cx="2016252" cy="2328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7075" y="815339"/>
              <a:ext cx="8615172" cy="4556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5401" y="352171"/>
            <a:ext cx="80778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DRODZY UCZNIOWIE NASZEJ</a:t>
            </a:r>
            <a:r>
              <a:rPr sz="3600" spc="-125" dirty="0"/>
              <a:t> </a:t>
            </a:r>
            <a:r>
              <a:rPr sz="3600" spc="-5" dirty="0"/>
              <a:t>SZKOŁY!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617016" y="1653032"/>
            <a:ext cx="79546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80"/>
                </a:solidFill>
                <a:latin typeface="Trebuchet MS"/>
                <a:cs typeface="Trebuchet MS"/>
              </a:rPr>
              <a:t>Zbliżają </a:t>
            </a:r>
            <a:r>
              <a:rPr sz="2400" b="1" dirty="0">
                <a:solidFill>
                  <a:srgbClr val="000080"/>
                </a:solidFill>
                <a:latin typeface="Trebuchet MS"/>
                <a:cs typeface="Trebuchet MS"/>
              </a:rPr>
              <a:t>się ferie </a:t>
            </a:r>
            <a:r>
              <a:rPr sz="2400" b="1" spc="-5" dirty="0">
                <a:solidFill>
                  <a:srgbClr val="000080"/>
                </a:solidFill>
                <a:latin typeface="Trebuchet MS"/>
                <a:cs typeface="Trebuchet MS"/>
              </a:rPr>
              <a:t>zimowe. </a:t>
            </a:r>
            <a:r>
              <a:rPr sz="2400" b="1" spc="-20" dirty="0">
                <a:solidFill>
                  <a:srgbClr val="000080"/>
                </a:solidFill>
                <a:latin typeface="Trebuchet MS"/>
                <a:cs typeface="Trebuchet MS"/>
              </a:rPr>
              <a:t>Pomimo</a:t>
            </a:r>
            <a:r>
              <a:rPr sz="2400" b="1" spc="-55" dirty="0">
                <a:solidFill>
                  <a:srgbClr val="00008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0080"/>
                </a:solidFill>
                <a:latin typeface="Trebuchet MS"/>
                <a:cs typeface="Trebuchet MS"/>
              </a:rPr>
              <a:t>pandemii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000080"/>
                </a:solidFill>
                <a:latin typeface="Trebuchet MS"/>
                <a:cs typeface="Trebuchet MS"/>
              </a:rPr>
              <a:t>pamiętajcie, ze to okres odpoczynku, relaksu </a:t>
            </a:r>
            <a:r>
              <a:rPr sz="2400" b="1" dirty="0">
                <a:solidFill>
                  <a:srgbClr val="000080"/>
                </a:solidFill>
                <a:latin typeface="Trebuchet MS"/>
                <a:cs typeface="Trebuchet MS"/>
              </a:rPr>
              <a:t>i</a:t>
            </a:r>
            <a:r>
              <a:rPr sz="2400" b="1" spc="-20" dirty="0">
                <a:solidFill>
                  <a:srgbClr val="000080"/>
                </a:solidFill>
                <a:latin typeface="Trebuchet MS"/>
                <a:cs typeface="Trebuchet MS"/>
              </a:rPr>
              <a:t> </a:t>
            </a:r>
            <a:r>
              <a:rPr sz="2400" b="1" spc="-40" dirty="0">
                <a:solidFill>
                  <a:srgbClr val="000080"/>
                </a:solidFill>
                <a:latin typeface="Trebuchet MS"/>
                <a:cs typeface="Trebuchet MS"/>
              </a:rPr>
              <a:t>zabawy.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2132838"/>
            <a:ext cx="8825865" cy="4725670"/>
            <a:chOff x="0" y="2132838"/>
            <a:chExt cx="8825865" cy="4725670"/>
          </a:xfrm>
        </p:grpSpPr>
        <p:sp>
          <p:nvSpPr>
            <p:cNvPr id="8" name="object 8"/>
            <p:cNvSpPr/>
            <p:nvPr/>
          </p:nvSpPr>
          <p:spPr>
            <a:xfrm>
              <a:off x="2771775" y="2933954"/>
              <a:ext cx="3483102" cy="25112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2132838"/>
              <a:ext cx="1938782" cy="24090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31594" y="4448936"/>
              <a:ext cx="1938782" cy="24090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20179" y="2420874"/>
              <a:ext cx="1805686" cy="24090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21783" y="4541904"/>
              <a:ext cx="1898523" cy="23160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9580" y="865632"/>
              <a:ext cx="8324088" cy="5059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25979" y="1475232"/>
              <a:ext cx="4971288" cy="5059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8385" y="352171"/>
            <a:ext cx="75704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89100" marR="5080" indent="-1677035">
              <a:lnSpc>
                <a:spcPct val="100000"/>
              </a:lnSpc>
              <a:spcBef>
                <a:spcPts val="95"/>
              </a:spcBef>
              <a:tabLst>
                <a:tab pos="3030855" algn="l"/>
              </a:tabLst>
            </a:pPr>
            <a:r>
              <a:rPr sz="4000" spc="-10" dirty="0"/>
              <a:t>GDY </a:t>
            </a:r>
            <a:r>
              <a:rPr sz="4000" spc="-5" dirty="0"/>
              <a:t>SPRZYJA </a:t>
            </a:r>
            <a:r>
              <a:rPr sz="4000" spc="-10" dirty="0"/>
              <a:t>POGODA</a:t>
            </a:r>
            <a:r>
              <a:rPr sz="4000" spc="-405" dirty="0"/>
              <a:t> </a:t>
            </a:r>
            <a:r>
              <a:rPr sz="4000" spc="-5" dirty="0"/>
              <a:t>SPĘDZAJ  </a:t>
            </a:r>
            <a:r>
              <a:rPr sz="4000" i="1" spc="-5" dirty="0"/>
              <a:t>CZAS	NA</a:t>
            </a:r>
            <a:r>
              <a:rPr sz="4000" i="1" spc="-170" dirty="0"/>
              <a:t> </a:t>
            </a:r>
            <a:r>
              <a:rPr sz="4000" i="1" spc="-10" dirty="0"/>
              <a:t>DWORZE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736193" y="1978532"/>
            <a:ext cx="6652259" cy="3444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0" dirty="0">
                <a:solidFill>
                  <a:srgbClr val="000080"/>
                </a:solidFill>
                <a:latin typeface="Trebuchet MS"/>
                <a:cs typeface="Trebuchet MS"/>
              </a:rPr>
              <a:t>Podczas </a:t>
            </a: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zabawy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na dworze</a:t>
            </a:r>
            <a:r>
              <a:rPr sz="2200" b="1" spc="80" dirty="0">
                <a:solidFill>
                  <a:srgbClr val="000080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możesz: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700">
              <a:latin typeface="Trebuchet MS"/>
              <a:cs typeface="Trebuchet MS"/>
            </a:endParaRPr>
          </a:p>
          <a:p>
            <a:pPr marR="165100" algn="ctr">
              <a:lnSpc>
                <a:spcPct val="100000"/>
              </a:lnSpc>
            </a:pP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Ulepić</a:t>
            </a:r>
            <a:r>
              <a:rPr sz="2200" b="1" spc="5" dirty="0">
                <a:solidFill>
                  <a:srgbClr val="000080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bałwana,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rebuchet MS"/>
              <a:cs typeface="Trebuchet MS"/>
            </a:endParaRPr>
          </a:p>
          <a:p>
            <a:pPr marL="12700" marR="5080">
              <a:lnSpc>
                <a:spcPct val="131400"/>
              </a:lnSpc>
            </a:pP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Jeździć na </a:t>
            </a:r>
            <a:r>
              <a:rPr sz="2200" b="1" spc="-15" dirty="0">
                <a:solidFill>
                  <a:srgbClr val="000080"/>
                </a:solidFill>
                <a:latin typeface="Trebuchet MS"/>
                <a:cs typeface="Trebuchet MS"/>
              </a:rPr>
              <a:t>sankach, </a:t>
            </a:r>
            <a:r>
              <a:rPr sz="2200" b="1" spc="-60" dirty="0">
                <a:solidFill>
                  <a:srgbClr val="000080"/>
                </a:solidFill>
                <a:latin typeface="Trebuchet MS"/>
                <a:cs typeface="Trebuchet MS"/>
              </a:rPr>
              <a:t>tzw.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„jabłuszku” lub łyżwach,  Zrobić </a:t>
            </a: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„orła”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na</a:t>
            </a:r>
            <a:r>
              <a:rPr sz="2200" b="1" spc="60" dirty="0">
                <a:solidFill>
                  <a:srgbClr val="000080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śniegu,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Zbudować</a:t>
            </a:r>
            <a:r>
              <a:rPr sz="2200" b="1" spc="40" dirty="0">
                <a:solidFill>
                  <a:srgbClr val="000080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„igloo”,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Urządzić „bitwę na</a:t>
            </a:r>
            <a:r>
              <a:rPr sz="2200" b="1" spc="15" dirty="0">
                <a:solidFill>
                  <a:srgbClr val="000080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śnieżki”.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4835" y="5274424"/>
            <a:ext cx="1476248" cy="15190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40171" y="1412747"/>
            <a:ext cx="1938781" cy="24090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067936" y="4123994"/>
            <a:ext cx="4144010" cy="2734310"/>
            <a:chOff x="4067936" y="4123994"/>
            <a:chExt cx="4144010" cy="2734310"/>
          </a:xfrm>
        </p:grpSpPr>
        <p:sp>
          <p:nvSpPr>
            <p:cNvPr id="11" name="object 11"/>
            <p:cNvSpPr/>
            <p:nvPr/>
          </p:nvSpPr>
          <p:spPr>
            <a:xfrm>
              <a:off x="5691123" y="4123994"/>
              <a:ext cx="2520314" cy="25521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67936" y="4653127"/>
              <a:ext cx="1938782" cy="22048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34873" y="935736"/>
            <a:ext cx="2277110" cy="2938780"/>
            <a:chOff x="134873" y="935736"/>
            <a:chExt cx="2277110" cy="2938780"/>
          </a:xfrm>
        </p:grpSpPr>
        <p:sp>
          <p:nvSpPr>
            <p:cNvPr id="14" name="object 14"/>
            <p:cNvSpPr/>
            <p:nvPr/>
          </p:nvSpPr>
          <p:spPr>
            <a:xfrm>
              <a:off x="755662" y="2217927"/>
              <a:ext cx="1656207" cy="165620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4873" y="935736"/>
              <a:ext cx="1307592" cy="13411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1252" y="815339"/>
              <a:ext cx="8983980" cy="4556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10967" y="1363980"/>
              <a:ext cx="4247387" cy="4556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2670" marR="5080" indent="-2300605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PODCZAS WYJŚCIA NA DWÓR</a:t>
            </a:r>
            <a:r>
              <a:rPr sz="3600" spc="-315" dirty="0"/>
              <a:t> </a:t>
            </a:r>
            <a:r>
              <a:rPr sz="3600" spc="-90" dirty="0"/>
              <a:t>PAMIĘTAJ  </a:t>
            </a:r>
            <a:r>
              <a:rPr sz="3600" i="1" dirty="0"/>
              <a:t>O </a:t>
            </a:r>
            <a:r>
              <a:rPr sz="3600" i="1" spc="-10" dirty="0"/>
              <a:t>ZALECENIACH</a:t>
            </a:r>
            <a:r>
              <a:rPr sz="3600" i="1" spc="-15" dirty="0"/>
              <a:t> </a:t>
            </a:r>
            <a:r>
              <a:rPr sz="3600" i="1" dirty="0"/>
              <a:t>!</a:t>
            </a:r>
            <a:endParaRPr sz="3600"/>
          </a:p>
        </p:txBody>
      </p:sp>
      <p:grpSp>
        <p:nvGrpSpPr>
          <p:cNvPr id="7" name="object 7"/>
          <p:cNvGrpSpPr/>
          <p:nvPr/>
        </p:nvGrpSpPr>
        <p:grpSpPr>
          <a:xfrm>
            <a:off x="179451" y="1018286"/>
            <a:ext cx="8669020" cy="5829935"/>
            <a:chOff x="179451" y="1018286"/>
            <a:chExt cx="8669020" cy="5829935"/>
          </a:xfrm>
        </p:grpSpPr>
        <p:sp>
          <p:nvSpPr>
            <p:cNvPr id="8" name="object 8"/>
            <p:cNvSpPr/>
            <p:nvPr/>
          </p:nvSpPr>
          <p:spPr>
            <a:xfrm>
              <a:off x="1407287" y="2222880"/>
              <a:ext cx="6400799" cy="27002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09561" y="1225550"/>
              <a:ext cx="1938781" cy="24090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32269" y="4438777"/>
              <a:ext cx="1938781" cy="24090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9305" y="4221086"/>
              <a:ext cx="1906397" cy="24090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9451" y="1018286"/>
              <a:ext cx="2016252" cy="24090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47846" y="4365096"/>
              <a:ext cx="1938781" cy="24090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2836" y="865632"/>
              <a:ext cx="8036052" cy="5059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00072" y="1475232"/>
              <a:ext cx="5023104" cy="5059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91641" y="352171"/>
            <a:ext cx="730821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0190" marR="5080" indent="-1508125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PODCZAS </a:t>
            </a:r>
            <a:r>
              <a:rPr sz="4000" spc="-65" dirty="0"/>
              <a:t>SPACERU </a:t>
            </a:r>
            <a:r>
              <a:rPr sz="4000" spc="-80" dirty="0"/>
              <a:t>UWAŻAJ </a:t>
            </a:r>
            <a:r>
              <a:rPr sz="4000" spc="-10" dirty="0"/>
              <a:t>NA  </a:t>
            </a:r>
            <a:r>
              <a:rPr sz="4000" i="1" spc="-50" dirty="0"/>
              <a:t>SPADAJĄCE</a:t>
            </a:r>
            <a:r>
              <a:rPr sz="4000" i="1" spc="-10" dirty="0"/>
              <a:t> SOPLE</a:t>
            </a:r>
            <a:endParaRPr sz="4000"/>
          </a:p>
        </p:txBody>
      </p:sp>
      <p:grpSp>
        <p:nvGrpSpPr>
          <p:cNvPr id="7" name="object 7"/>
          <p:cNvGrpSpPr/>
          <p:nvPr/>
        </p:nvGrpSpPr>
        <p:grpSpPr>
          <a:xfrm>
            <a:off x="0" y="1124711"/>
            <a:ext cx="8599170" cy="5669280"/>
            <a:chOff x="0" y="1124711"/>
            <a:chExt cx="8599170" cy="5669280"/>
          </a:xfrm>
        </p:grpSpPr>
        <p:sp>
          <p:nvSpPr>
            <p:cNvPr id="8" name="object 8"/>
            <p:cNvSpPr/>
            <p:nvPr/>
          </p:nvSpPr>
          <p:spPr>
            <a:xfrm>
              <a:off x="134835" y="5274424"/>
              <a:ext cx="1476248" cy="15190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60260" y="1196720"/>
              <a:ext cx="1938781" cy="24090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44234" y="4069943"/>
              <a:ext cx="1938782" cy="24090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75613" y="2031593"/>
              <a:ext cx="5724525" cy="40767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1124711"/>
              <a:ext cx="1842352" cy="24090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5527" y="1011936"/>
              <a:ext cx="7181088" cy="5791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39444" y="421004"/>
            <a:ext cx="648906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NA </a:t>
            </a:r>
            <a:r>
              <a:rPr sz="4600" spc="-10" dirty="0"/>
              <a:t>SANKACH </a:t>
            </a:r>
            <a:r>
              <a:rPr sz="4600" spc="-5" dirty="0"/>
              <a:t>I</a:t>
            </a:r>
            <a:r>
              <a:rPr sz="4600" spc="-204" dirty="0"/>
              <a:t> </a:t>
            </a:r>
            <a:r>
              <a:rPr sz="4600" spc="-114" dirty="0"/>
              <a:t>NARTACH</a:t>
            </a:r>
            <a:endParaRPr sz="4600"/>
          </a:p>
        </p:txBody>
      </p:sp>
      <p:sp>
        <p:nvSpPr>
          <p:cNvPr id="6" name="object 6"/>
          <p:cNvSpPr txBox="1"/>
          <p:nvPr/>
        </p:nvSpPr>
        <p:spPr>
          <a:xfrm>
            <a:off x="448157" y="1549146"/>
            <a:ext cx="7999095" cy="420624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821055">
              <a:lnSpc>
                <a:spcPts val="2380"/>
              </a:lnSpc>
              <a:spcBef>
                <a:spcPts val="390"/>
              </a:spcBef>
            </a:pP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Baw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się tylko w bezpiecznych </a:t>
            </a: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miejscach;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place </a:t>
            </a:r>
            <a:r>
              <a:rPr sz="2200" b="1" spc="-45" dirty="0">
                <a:solidFill>
                  <a:srgbClr val="000080"/>
                </a:solidFill>
                <a:latin typeface="Trebuchet MS"/>
                <a:cs typeface="Trebuchet MS"/>
              </a:rPr>
              <a:t>zabaw,  </a:t>
            </a:r>
            <a:r>
              <a:rPr sz="2200" b="1" spc="-15" dirty="0">
                <a:solidFill>
                  <a:srgbClr val="000080"/>
                </a:solidFill>
                <a:latin typeface="Trebuchet MS"/>
                <a:cs typeface="Trebuchet MS"/>
              </a:rPr>
              <a:t>boiska,</a:t>
            </a:r>
            <a:r>
              <a:rPr sz="2200" b="1" spc="15" dirty="0">
                <a:solidFill>
                  <a:srgbClr val="000080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lodowiska.</a:t>
            </a:r>
            <a:endParaRPr sz="2200">
              <a:latin typeface="Trebuchet MS"/>
              <a:cs typeface="Trebuchet MS"/>
            </a:endParaRPr>
          </a:p>
          <a:p>
            <a:pPr marL="12700" marR="5080">
              <a:lnSpc>
                <a:spcPts val="2380"/>
              </a:lnSpc>
              <a:spcBef>
                <a:spcPts val="825"/>
              </a:spcBef>
            </a:pP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Nie </a:t>
            </a: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zjeżdżaj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na </a:t>
            </a:r>
            <a:r>
              <a:rPr sz="2200" b="1" spc="-20" dirty="0">
                <a:solidFill>
                  <a:srgbClr val="000080"/>
                </a:solidFill>
                <a:latin typeface="Trebuchet MS"/>
                <a:cs typeface="Trebuchet MS"/>
              </a:rPr>
              <a:t>sankach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z pagórków znajdujących się przy  drogach, </a:t>
            </a:r>
            <a:r>
              <a:rPr sz="2200" b="1" spc="-20" dirty="0">
                <a:solidFill>
                  <a:srgbClr val="000080"/>
                </a:solidFill>
                <a:latin typeface="Trebuchet MS"/>
                <a:cs typeface="Trebuchet MS"/>
              </a:rPr>
              <a:t>rzekach-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nadjeżdżający samochód może </a:t>
            </a: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nie zdążyć  zahamować.</a:t>
            </a:r>
            <a:endParaRPr sz="2200">
              <a:latin typeface="Trebuchet MS"/>
              <a:cs typeface="Trebuchet MS"/>
            </a:endParaRPr>
          </a:p>
          <a:p>
            <a:pPr marL="12700" marR="781050">
              <a:lnSpc>
                <a:spcPts val="2380"/>
              </a:lnSpc>
              <a:spcBef>
                <a:spcPts val="815"/>
              </a:spcBef>
            </a:pP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Przed zjazdem </a:t>
            </a:r>
            <a:r>
              <a:rPr sz="2200" b="1" spc="-15" dirty="0">
                <a:solidFill>
                  <a:srgbClr val="000080"/>
                </a:solidFill>
                <a:latin typeface="Trebuchet MS"/>
                <a:cs typeface="Trebuchet MS"/>
              </a:rPr>
              <a:t>sprawdź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czy w pobliżu </a:t>
            </a: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nie ma </a:t>
            </a:r>
            <a:r>
              <a:rPr sz="2200" b="1" spc="-35" dirty="0">
                <a:solidFill>
                  <a:srgbClr val="000080"/>
                </a:solidFill>
                <a:latin typeface="Trebuchet MS"/>
                <a:cs typeface="Trebuchet MS"/>
              </a:rPr>
              <a:t>krzaków,  </a:t>
            </a:r>
            <a:r>
              <a:rPr sz="2200" b="1" spc="-20" dirty="0">
                <a:solidFill>
                  <a:srgbClr val="000080"/>
                </a:solidFill>
                <a:latin typeface="Trebuchet MS"/>
                <a:cs typeface="Trebuchet MS"/>
              </a:rPr>
              <a:t>kamieni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i</a:t>
            </a:r>
            <a:r>
              <a:rPr sz="2200" b="1" spc="45" dirty="0">
                <a:solidFill>
                  <a:srgbClr val="000080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nierówności.</a:t>
            </a:r>
            <a:endParaRPr sz="2200">
              <a:latin typeface="Trebuchet MS"/>
              <a:cs typeface="Trebuchet MS"/>
            </a:endParaRPr>
          </a:p>
          <a:p>
            <a:pPr marL="12700" marR="660400">
              <a:lnSpc>
                <a:spcPts val="2380"/>
              </a:lnSpc>
              <a:spcBef>
                <a:spcPts val="819"/>
              </a:spcBef>
            </a:pPr>
            <a:r>
              <a:rPr sz="2200" b="1" spc="-15" dirty="0">
                <a:solidFill>
                  <a:srgbClr val="000080"/>
                </a:solidFill>
                <a:latin typeface="Trebuchet MS"/>
                <a:cs typeface="Trebuchet MS"/>
              </a:rPr>
              <a:t>Wybieraj </a:t>
            </a: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takie miejsca,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które są z dala od ulic, </a:t>
            </a:r>
            <a:r>
              <a:rPr sz="2200" b="1" spc="-40" dirty="0">
                <a:solidFill>
                  <a:srgbClr val="000080"/>
                </a:solidFill>
                <a:latin typeface="Trebuchet MS"/>
                <a:cs typeface="Trebuchet MS"/>
              </a:rPr>
              <a:t>mostów, 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torów kolejowych.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ts val="2510"/>
              </a:lnSpc>
              <a:spcBef>
                <a:spcPts val="525"/>
              </a:spcBef>
            </a:pP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W czasie </a:t>
            </a: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zjeżdżania zachowaj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bezpieczną odległość</a:t>
            </a:r>
            <a:r>
              <a:rPr sz="2200" b="1" spc="185" dirty="0">
                <a:solidFill>
                  <a:srgbClr val="000080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między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ts val="2510"/>
              </a:lnSpc>
            </a:pPr>
            <a:r>
              <a:rPr sz="2200" b="1" spc="-15" dirty="0">
                <a:solidFill>
                  <a:srgbClr val="000080"/>
                </a:solidFill>
                <a:latin typeface="Trebuchet MS"/>
                <a:cs typeface="Trebuchet MS"/>
              </a:rPr>
              <a:t>sankami.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Nie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doczepiaj sanek do</a:t>
            </a:r>
            <a:r>
              <a:rPr sz="2200" b="1" spc="55" dirty="0">
                <a:solidFill>
                  <a:srgbClr val="000080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samochodu.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475232" cy="1656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05218" y="0"/>
            <a:ext cx="1938781" cy="23096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084189" y="4725187"/>
            <a:ext cx="3060065" cy="2132965"/>
            <a:chOff x="6084189" y="4725187"/>
            <a:chExt cx="3060065" cy="2132965"/>
          </a:xfrm>
        </p:grpSpPr>
        <p:sp>
          <p:nvSpPr>
            <p:cNvPr id="10" name="object 10"/>
            <p:cNvSpPr/>
            <p:nvPr/>
          </p:nvSpPr>
          <p:spPr>
            <a:xfrm>
              <a:off x="6084189" y="5301234"/>
              <a:ext cx="1794383" cy="15567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48118" y="4725187"/>
              <a:ext cx="1595881" cy="192455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187627" y="5025516"/>
            <a:ext cx="1404619" cy="18002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03603" y="1340700"/>
              <a:ext cx="6336665" cy="44645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64323" y="106806"/>
              <a:ext cx="1833499" cy="24090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72883" y="4410433"/>
              <a:ext cx="2016252" cy="2409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94" y="4412985"/>
              <a:ext cx="1938782" cy="24090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9811"/>
              <a:ext cx="1923821" cy="24090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36876" y="1083563"/>
              <a:ext cx="4267200" cy="5791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82061" y="492963"/>
            <a:ext cx="358140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NA</a:t>
            </a:r>
            <a:r>
              <a:rPr sz="4600" spc="-240" dirty="0"/>
              <a:t> </a:t>
            </a:r>
            <a:r>
              <a:rPr sz="4600" spc="-75" dirty="0"/>
              <a:t>ŁYŻWACH</a:t>
            </a:r>
            <a:endParaRPr sz="4600"/>
          </a:p>
        </p:txBody>
      </p:sp>
      <p:sp>
        <p:nvSpPr>
          <p:cNvPr id="6" name="object 6"/>
          <p:cNvSpPr txBox="1"/>
          <p:nvPr/>
        </p:nvSpPr>
        <p:spPr>
          <a:xfrm>
            <a:off x="448157" y="1640204"/>
            <a:ext cx="7970520" cy="1995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b="1" spc="5" dirty="0">
                <a:solidFill>
                  <a:srgbClr val="000080"/>
                </a:solidFill>
                <a:latin typeface="Trebuchet MS"/>
                <a:cs typeface="Trebuchet MS"/>
              </a:rPr>
              <a:t>Jazda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na łyżwach wzmacnia </a:t>
            </a: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ręce,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nogi i</a:t>
            </a:r>
            <a:r>
              <a:rPr sz="2200" b="1" spc="100" dirty="0">
                <a:solidFill>
                  <a:srgbClr val="000080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kręgosłup.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ts val="3354"/>
              </a:lnSpc>
              <a:spcBef>
                <a:spcPts val="50"/>
              </a:spcBef>
            </a:pPr>
            <a:r>
              <a:rPr sz="285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Podczas </a:t>
            </a: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jazdy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na łyżwach uczymy się </a:t>
            </a: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koordynacji ruchów</a:t>
            </a:r>
            <a:r>
              <a:rPr sz="2200" b="1" spc="165" dirty="0">
                <a:solidFill>
                  <a:srgbClr val="000080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i</a:t>
            </a:r>
            <a:endParaRPr sz="2200">
              <a:latin typeface="Trebuchet MS"/>
              <a:cs typeface="Trebuchet MS"/>
            </a:endParaRPr>
          </a:p>
          <a:p>
            <a:pPr marL="195580">
              <a:lnSpc>
                <a:spcPts val="2575"/>
              </a:lnSpc>
            </a:pPr>
            <a:r>
              <a:rPr sz="2200" b="1" spc="-15" dirty="0">
                <a:solidFill>
                  <a:srgbClr val="000080"/>
                </a:solidFill>
                <a:latin typeface="Trebuchet MS"/>
                <a:cs typeface="Trebuchet MS"/>
              </a:rPr>
              <a:t>gracji.</a:t>
            </a:r>
            <a:endParaRPr sz="2200">
              <a:latin typeface="Trebuchet MS"/>
              <a:cs typeface="Trebuchet MS"/>
            </a:endParaRPr>
          </a:p>
          <a:p>
            <a:pPr marL="195580" marR="5080" indent="-182880">
              <a:lnSpc>
                <a:spcPct val="95300"/>
              </a:lnSpc>
              <a:spcBef>
                <a:spcPts val="335"/>
              </a:spcBef>
            </a:pPr>
            <a:r>
              <a:rPr sz="2850" spc="2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b="1" spc="25" dirty="0">
                <a:solidFill>
                  <a:srgbClr val="000080"/>
                </a:solidFill>
                <a:latin typeface="Trebuchet MS"/>
                <a:cs typeface="Trebuchet MS"/>
              </a:rPr>
              <a:t>Na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łyżwach jeździmy tylko w wyznaczonych </a:t>
            </a: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miejscach, nie  </a:t>
            </a:r>
            <a:r>
              <a:rPr sz="2200" b="1" spc="-5" dirty="0">
                <a:solidFill>
                  <a:srgbClr val="000080"/>
                </a:solidFill>
                <a:latin typeface="Trebuchet MS"/>
                <a:cs typeface="Trebuchet MS"/>
              </a:rPr>
              <a:t>ślizgamy się po lodzie na rzece lub</a:t>
            </a:r>
            <a:r>
              <a:rPr sz="2200" b="1" spc="50" dirty="0">
                <a:solidFill>
                  <a:srgbClr val="000080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000080"/>
                </a:solidFill>
                <a:latin typeface="Trebuchet MS"/>
                <a:cs typeface="Trebuchet MS"/>
              </a:rPr>
              <a:t>stawie.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88252" y="404622"/>
            <a:ext cx="2402204" cy="1293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4576"/>
            <a:ext cx="1763646" cy="18722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81457" y="2188717"/>
            <a:ext cx="8963025" cy="4669790"/>
            <a:chOff x="181457" y="2188717"/>
            <a:chExt cx="8963025" cy="4669790"/>
          </a:xfrm>
        </p:grpSpPr>
        <p:sp>
          <p:nvSpPr>
            <p:cNvPr id="10" name="object 10"/>
            <p:cNvSpPr/>
            <p:nvPr/>
          </p:nvSpPr>
          <p:spPr>
            <a:xfrm>
              <a:off x="3635883" y="3938098"/>
              <a:ext cx="1933956" cy="291989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1457" y="3450208"/>
              <a:ext cx="2662301" cy="34077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95703" y="4046347"/>
              <a:ext cx="1938781" cy="24090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32270" y="3562686"/>
              <a:ext cx="2411729" cy="329531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24753" y="4090263"/>
              <a:ext cx="1877695" cy="240906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15864" y="2188717"/>
              <a:ext cx="1559306" cy="17282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9546" y="317538"/>
              <a:ext cx="3816477" cy="58459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0" y="334175"/>
              <a:ext cx="4133850" cy="5829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68386" y="620776"/>
              <a:ext cx="1290574" cy="16714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79901" y="4384084"/>
              <a:ext cx="1938781" cy="24090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043304" cy="16287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44690" y="3286671"/>
              <a:ext cx="1938781" cy="24090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9514" y="4410890"/>
              <a:ext cx="1938782" cy="24090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618</Words>
  <Application>Microsoft Office PowerPoint</Application>
  <PresentationFormat>Pokaz na ekranie (4:3)</PresentationFormat>
  <Paragraphs>66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Calibri</vt:lpstr>
      <vt:lpstr>Georgia</vt:lpstr>
      <vt:lpstr>Trebuchet MS</vt:lpstr>
      <vt:lpstr>Office Theme</vt:lpstr>
      <vt:lpstr>Prezentacja programu PowerPoint</vt:lpstr>
      <vt:lpstr>DRODZY UCZNIOWIE NASZEJ SZKOŁY!</vt:lpstr>
      <vt:lpstr>GDY SPRZYJA POGODA SPĘDZAJ  CZAS NA DWORZE</vt:lpstr>
      <vt:lpstr>PODCZAS WYJŚCIA NA DWÓR PAMIĘTAJ  O ZALECENIACH !</vt:lpstr>
      <vt:lpstr>PODCZAS SPACERU UWAŻAJ NA  SPADAJĄCE SOPLE</vt:lpstr>
      <vt:lpstr>NA SANKACH I NARTACH</vt:lpstr>
      <vt:lpstr>Prezentacja programu PowerPoint</vt:lpstr>
      <vt:lpstr>NA ŁYŻWACH</vt:lpstr>
      <vt:lpstr>Prezentacja programu PowerPoint</vt:lpstr>
      <vt:lpstr>PODCZAS ZABAWY ŚNIEŻKAMI</vt:lpstr>
      <vt:lpstr>PAMIĘTAJ O ZDROWYM  ODŻYWIANIU</vt:lpstr>
      <vt:lpstr>UBIERAJ SIĘ ODPOWIEDNIO DO  TEMPERATURY PANUJĄCEJ NA DWORZE</vt:lpstr>
      <vt:lpstr>KODEKS POSTĘPOWANIA  W CZASIE ZIMY</vt:lpstr>
      <vt:lpstr>NIE UFAJ OBCYM OSOBOM</vt:lpstr>
      <vt:lpstr>ODPOCZNIJ OD KOMPUTERA ZAMIEŃ  TEN CZAS NA INNE PRZYJEMNOŚCI</vt:lpstr>
      <vt:lpstr>JEŻELI JUŻ MUSISZ SERFOWAĆ W SIECI  PAMIĘTAJ O BEZPIECZEŃSTWIE</vt:lpstr>
      <vt:lpstr>CZAS FERII ZIMOWYCH TO WSPANIAŁA  ZABAWA. KTO BEZPIECZNIE SIĘ BAWI, W  KŁOPOTY NIE WPADA. ŻYCZYMY BEZPIECZNYCH I WESOŁYCH FERII  ZIMOWYCH!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Hoffmann</dc:creator>
  <cp:lastModifiedBy>Katarzyna Gąsiorkiewicz</cp:lastModifiedBy>
  <cp:revision>1</cp:revision>
  <dcterms:created xsi:type="dcterms:W3CDTF">2022-02-09T15:08:00Z</dcterms:created>
  <dcterms:modified xsi:type="dcterms:W3CDTF">2022-02-09T15:11:28Z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2020-12-22T00:00:00Z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2022-02-09T00:00:00Z</vt:filetime>
  </property>
</Properties>
</file>