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864" y="-5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B0D03-5036-4B68-A24A-E3F2A8706960}" type="datetimeFigureOut">
              <a:rPr lang="pl-PL" smtClean="0"/>
              <a:t>2019-12-10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40B98-B9E5-4FB1-8FF4-FED2870C597B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polki.pl/zwiazki-i-seks/zwiazek,czym-sie-rozni-milosc-od-zauroczenia,10349934,artykul.html?gclid=EAIaIQobChMI9NjgqYir5gIVwqgYCh2dAQqAEAAYASAAEgJ3EPD_BwE" TargetMode="External"/><Relationship Id="rId2" Type="http://schemas.openxmlformats.org/officeDocument/2006/relationships/hyperlink" Target="https://deon.pl/wiara/slub/co-to-jest-milosc,341607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parenting.pl/zazdrosc-w-zwiazku" TargetMode="External"/><Relationship Id="rId5" Type="http://schemas.openxmlformats.org/officeDocument/2006/relationships/hyperlink" Target="https://magazyn.kochaj.pl/porady/zdrada-co-tak-naprawde-oznacza/th6ctyc" TargetMode="External"/><Relationship Id="rId4" Type="http://schemas.openxmlformats.org/officeDocument/2006/relationships/hyperlink" Target="https://buzz.gazeta.pl/buzz/7,156947,24540892,co-to-lgbt-co-znaczy-skrot-jakie-jest-znaczenie-poszczegolnych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Znalezione obrazy dla zapytania lov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484784"/>
            <a:ext cx="6975323" cy="4653136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1470025"/>
          </a:xfrm>
        </p:spPr>
        <p:txBody>
          <a:bodyPr/>
          <a:lstStyle/>
          <a:p>
            <a:r>
              <a:rPr lang="pl-PL" dirty="0" smtClean="0">
                <a:latin typeface="Curlz MT" pitchFamily="82" charset="0"/>
              </a:rPr>
              <a:t>Miłość</a:t>
            </a:r>
            <a:endParaRPr lang="pl-PL" dirty="0">
              <a:latin typeface="Curlz MT" pitchFamily="82" charset="0"/>
            </a:endParaRP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6303640" y="6304384"/>
            <a:ext cx="2840360" cy="553616"/>
          </a:xfrm>
        </p:spPr>
        <p:txBody>
          <a:bodyPr>
            <a:normAutofit fontScale="47500" lnSpcReduction="20000"/>
          </a:bodyPr>
          <a:lstStyle/>
          <a:p>
            <a:r>
              <a:rPr lang="pl-PL" dirty="0" smtClean="0">
                <a:latin typeface="Agency FB" pitchFamily="34" charset="0"/>
              </a:rPr>
              <a:t>Lena </a:t>
            </a:r>
            <a:r>
              <a:rPr lang="pl-PL" dirty="0" err="1" smtClean="0">
                <a:latin typeface="Agency FB" pitchFamily="34" charset="0"/>
              </a:rPr>
              <a:t>Miotk</a:t>
            </a:r>
            <a:r>
              <a:rPr lang="pl-PL" dirty="0" smtClean="0">
                <a:latin typeface="Agency FB" pitchFamily="34" charset="0"/>
              </a:rPr>
              <a:t> – Rogoś</a:t>
            </a:r>
          </a:p>
          <a:p>
            <a:r>
              <a:rPr lang="pl-PL" dirty="0" smtClean="0">
                <a:latin typeface="Agency FB" pitchFamily="34" charset="0"/>
              </a:rPr>
              <a:t>Gabriela </a:t>
            </a:r>
            <a:r>
              <a:rPr lang="pl-PL" dirty="0" err="1" smtClean="0">
                <a:latin typeface="Agency FB" pitchFamily="34" charset="0"/>
              </a:rPr>
              <a:t>Pachaly</a:t>
            </a:r>
            <a:endParaRPr lang="pl-PL" dirty="0">
              <a:latin typeface="Agency FB" pitchFamily="34" charset="0"/>
            </a:endParaRPr>
          </a:p>
        </p:txBody>
      </p:sp>
    </p:spTree>
  </p:cSld>
  <p:clrMapOvr>
    <a:masterClrMapping/>
  </p:clrMapOvr>
  <p:transition spd="med">
    <p:cover dir="r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urlz MT" pitchFamily="82" charset="0"/>
              </a:rPr>
              <a:t>Miłość - definicja</a:t>
            </a:r>
            <a:endParaRPr lang="pl-PL" dirty="0">
              <a:latin typeface="Curlz MT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95536" y="1556793"/>
            <a:ext cx="8229600" cy="2232248"/>
          </a:xfrm>
        </p:spPr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Miłość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jest uczuciem, które żyje w naszych sercach. Miłość można porównać do czasu... - czas od zawsze był, jest i chociaż ciągle upływa, to nigdy go nie zabraknie, a mimo tego, zawsze chcielibyśmy mieć go więcej. </a:t>
            </a:r>
          </a:p>
        </p:txBody>
      </p:sp>
      <p:sp>
        <p:nvSpPr>
          <p:cNvPr id="14338" name="AutoShape 2" descr="Znalezione obrazy dla zapytania animal ki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4340" name="AutoShape 4" descr="Znalezione obrazy dla zapytania animal ki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4342" name="AutoShape 6" descr="Znalezione obrazy dla zapytania animal ki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4344" name="AutoShape 8" descr="Znalezione obrazy dla zapytania animal ki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4346" name="AutoShape 10" descr="Znalezione obrazy dla zapytania animal ki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4348" name="AutoShape 12" descr="Znalezione obrazy dla zapytania animal ki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4350" name="AutoShape 14" descr="Znalezione obrazy dla zapytania animal kis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4352" name="Picture 16" descr="Znalezione obrazy dla zapytania animal kis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546118">
            <a:off x="4862478" y="3310526"/>
            <a:ext cx="3294805" cy="3024336"/>
          </a:xfrm>
          <a:prstGeom prst="rect">
            <a:avLst/>
          </a:prstGeom>
          <a:noFill/>
        </p:spPr>
      </p:pic>
      <p:pic>
        <p:nvPicPr>
          <p:cNvPr id="14354" name="Picture 18" descr="Znalezione obrazy dla zapytania animal k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43608" y="3717032"/>
            <a:ext cx="2925233" cy="2193925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8" name="Picture 8" descr="Znalezione obrazy dla zapytania ser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1198693">
            <a:off x="2125175" y="4311057"/>
            <a:ext cx="2644134" cy="2160240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urlz MT" pitchFamily="82" charset="0"/>
              </a:rPr>
              <a:t>Miłość a zauroczenie</a:t>
            </a:r>
            <a:endParaRPr lang="pl-PL" dirty="0">
              <a:latin typeface="Curlz MT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69289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	Zauroczenie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to ciągłe pożądanie; jest to wzajemne przyciąganie się hormonów. Miłość to przyjaźń, która nagle zapłonęła namiętnością; zapuszcza korzenie i wzrasta po trochu każdego dnia. Miłość jest cichym zrozumieniem i dojrzałą akceptacją niedoskonałości partnera; to właśnie jest prawdziwe uczucie.</a:t>
            </a:r>
            <a:r>
              <a:rPr lang="pl-PL" dirty="0"/>
              <a:t> </a:t>
            </a:r>
          </a:p>
        </p:txBody>
      </p:sp>
      <p:sp>
        <p:nvSpPr>
          <p:cNvPr id="15362" name="AutoShape 2" descr="Znalezione obrazy dla zapytania ser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15364" name="AutoShape 4" descr="Znalezione obrazy dla zapytania serc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15366" name="Picture 6" descr="Znalezione obrazy dla zapytania ser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04983">
            <a:off x="411910" y="4417798"/>
            <a:ext cx="2166351" cy="1944216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urlz MT" pitchFamily="82" charset="0"/>
              </a:rPr>
              <a:t>LGBT+</a:t>
            </a:r>
            <a:endParaRPr lang="pl-PL" dirty="0">
              <a:latin typeface="Curlz MT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LGBT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 to skrót, który został zapożyczony z języka angielskiego. Litery, które go tworzą, to pierwsze litery słów </a:t>
            </a:r>
            <a:r>
              <a:rPr lang="pl-PL" dirty="0" err="1">
                <a:latin typeface="Arabic Typesetting" pitchFamily="66" charset="-78"/>
                <a:cs typeface="Arabic Typesetting" pitchFamily="66" charset="-78"/>
              </a:rPr>
              <a:t>Lesbian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, Gay, </a:t>
            </a:r>
            <a:r>
              <a:rPr lang="pl-PL" dirty="0" err="1">
                <a:latin typeface="Arabic Typesetting" pitchFamily="66" charset="-78"/>
                <a:cs typeface="Arabic Typesetting" pitchFamily="66" charset="-78"/>
              </a:rPr>
              <a:t>Bisexual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, </a:t>
            </a:r>
            <a:r>
              <a:rPr lang="pl-PL" dirty="0" err="1">
                <a:latin typeface="Arabic Typesetting" pitchFamily="66" charset="-78"/>
                <a:cs typeface="Arabic Typesetting" pitchFamily="66" charset="-78"/>
              </a:rPr>
              <a:t>Transgender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, oznaczających kolejno lesbijski, gejów, osoby biseksualne oraz osoby </a:t>
            </a:r>
            <a:r>
              <a:rPr lang="pl-PL" dirty="0" err="1" smtClean="0">
                <a:latin typeface="Arabic Typesetting" pitchFamily="66" charset="-78"/>
                <a:cs typeface="Arabic Typesetting" pitchFamily="66" charset="-78"/>
              </a:rPr>
              <a:t>transgenderowe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.</a:t>
            </a:r>
            <a:endParaRPr lang="pl-PL" dirty="0">
              <a:latin typeface="Arabic Typesetting" pitchFamily="66" charset="-78"/>
              <a:cs typeface="Arabic Typesetting" pitchFamily="66" charset="-78"/>
            </a:endParaRPr>
          </a:p>
        </p:txBody>
      </p:sp>
      <p:pic>
        <p:nvPicPr>
          <p:cNvPr id="16386" name="Picture 2" descr="Znalezione obrazy dla zapytania lgbt+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05064"/>
            <a:ext cx="2143125" cy="2143125"/>
          </a:xfrm>
          <a:prstGeom prst="rect">
            <a:avLst/>
          </a:prstGeom>
          <a:noFill/>
        </p:spPr>
      </p:pic>
      <p:pic>
        <p:nvPicPr>
          <p:cNvPr id="16388" name="Picture 4" descr="Znalezione obrazy dla zapytania lgbt+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698260" y="6412260"/>
            <a:ext cx="445740" cy="445740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2" name="Picture 4" descr="Znalezione obrazy dla zapytania złamane serc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87824" y="5013176"/>
            <a:ext cx="2944327" cy="1656184"/>
          </a:xfrm>
          <a:prstGeom prst="rect">
            <a:avLst/>
          </a:prstGeom>
          <a:noFill/>
        </p:spPr>
      </p:pic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urlz MT" pitchFamily="82" charset="0"/>
              </a:rPr>
              <a:t>Zdrada</a:t>
            </a:r>
            <a:endParaRPr lang="pl-PL" dirty="0">
              <a:latin typeface="Curlz MT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Zdrada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to zerwanie zawartej umowy między partnerami. Nie zawsze oznacza to samo dla każdego z partnerów. Mówimy: "on mnie zdradził", "ona mnie zdradziła", a tak naprawdę zdrada nie musi oznaczać dla obojga partnerów tego samego. Zazwyczaj zakładamy lub przyjmujemy w domyśle, że druga osoba czuje intuicyjnie jak należy definiować to pojęcie. Okazuje się, że jest ono niezwykle pojemne i różne osoby różnie ją rozumieją.</a:t>
            </a:r>
          </a:p>
        </p:txBody>
      </p:sp>
      <p:pic>
        <p:nvPicPr>
          <p:cNvPr id="17410" name="Picture 2" descr="Znalezione obrazy dla zapytania złamane serc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20649840">
            <a:off x="1905515" y="5299020"/>
            <a:ext cx="1207396" cy="1207396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urlz MT" pitchFamily="82" charset="0"/>
              </a:rPr>
              <a:t>Zazdrość w związku</a:t>
            </a:r>
            <a:endParaRPr lang="pl-PL" dirty="0">
              <a:latin typeface="Curlz MT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pl-PL" dirty="0" smtClean="0"/>
              <a:t>	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Mówi </a:t>
            </a:r>
            <a:r>
              <a:rPr lang="pl-PL" dirty="0">
                <a:latin typeface="Arabic Typesetting" pitchFamily="66" charset="-78"/>
                <a:cs typeface="Arabic Typesetting" pitchFamily="66" charset="-78"/>
              </a:rPr>
              <a:t>się często, że nie ma miłości bez zazdrości. Nawet badania przeprowadzone w Stanach Zjednoczonych wskazują, że związki, w których partnerzy są wzajemnie o siebie zazdrośni, trwają dłużej niż te, w których zazdrość nie jest obecna albo nie manifestuje się tak bardzo. Czy w prawdziwym uczuciu zawsze musi być miejsce dla odrobiny zazdrości? Zdrowa zazdrość cementuje związek, gdyż stanowi sygnał, że partnerom wzajemnie na sobie zależy. </a:t>
            </a:r>
          </a:p>
        </p:txBody>
      </p:sp>
      <p:pic>
        <p:nvPicPr>
          <p:cNvPr id="18434" name="Picture 2" descr="Podobny obra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849173">
            <a:off x="1691680" y="5301208"/>
            <a:ext cx="1872208" cy="1170130"/>
          </a:xfrm>
          <a:prstGeom prst="rect">
            <a:avLst/>
          </a:prstGeom>
          <a:noFill/>
        </p:spPr>
      </p:pic>
      <p:pic>
        <p:nvPicPr>
          <p:cNvPr id="18436" name="Picture 4" descr="Podobny obra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91880" y="5373216"/>
            <a:ext cx="2047621" cy="1152128"/>
          </a:xfrm>
          <a:prstGeom prst="rect">
            <a:avLst/>
          </a:prstGeom>
          <a:noFill/>
        </p:spPr>
      </p:pic>
    </p:spTree>
  </p:cSld>
  <p:clrMapOvr>
    <a:masterClrMapping/>
  </p:clrMapOvr>
  <p:transition>
    <p:cover dir="r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>
                <a:latin typeface="Curlz MT" pitchFamily="82" charset="0"/>
              </a:rPr>
              <a:t>Dziękujemy za uwagę!</a:t>
            </a:r>
            <a:endParaRPr lang="pl-PL" dirty="0">
              <a:latin typeface="Curlz MT" pitchFamily="82" charset="0"/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  <a:hlinkClick r:id="rId2"/>
              </a:rPr>
              <a:t>https://deon.pl/wiara/slub/co-to-jest-milosc,341607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  <a:hlinkClick r:id="rId3"/>
              </a:rPr>
              <a:t>https://polki.pl/zwiazki-i-seks/zwiazek,czym-sie-rozni-milosc-od-zauroczenia,10349934,artykul.html?gclid=EAIaIQobChMI9NjgqYir5gIVwqgYCh2dAQqAEAAYASAAEgJ3EPD_BwE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  <a:hlinkClick r:id="rId4"/>
              </a:rPr>
              <a:t>https://buzz.gazeta.pl/buzz/7,156947,24540892,co-to-lgbt-co-znaczy-skrot-jakie-jest-znaczenie-poszczegolnych.html</a:t>
            </a:r>
            <a:r>
              <a:rPr lang="pl-PL" dirty="0" smtClean="0">
                <a:latin typeface="Arabic Typesetting" pitchFamily="66" charset="-78"/>
                <a:cs typeface="Arabic Typesetting" pitchFamily="66" charset="-78"/>
              </a:rPr>
              <a:t> </a:t>
            </a:r>
          </a:p>
          <a:p>
            <a:pPr>
              <a:buNone/>
            </a:pPr>
            <a:r>
              <a:rPr lang="pl-PL" dirty="0" smtClean="0">
                <a:latin typeface="Angsana New" pitchFamily="18" charset="-34"/>
                <a:cs typeface="Angsana New" pitchFamily="18" charset="-34"/>
                <a:hlinkClick r:id="rId5"/>
              </a:rPr>
              <a:t>https://magazyn.kochaj.pl/porady/zdrada-co-tak-naprawde-oznacza/th6ctyc</a:t>
            </a:r>
            <a:endParaRPr lang="pl-PL" dirty="0" smtClean="0">
              <a:latin typeface="Angsana New" pitchFamily="18" charset="-34"/>
              <a:cs typeface="Angsana New" pitchFamily="18" charset="-34"/>
            </a:endParaRPr>
          </a:p>
          <a:p>
            <a:pPr>
              <a:buNone/>
            </a:pPr>
            <a:r>
              <a:rPr lang="pl-PL" dirty="0" smtClean="0">
                <a:latin typeface="Arabic Typesetting" pitchFamily="66" charset="-78"/>
                <a:cs typeface="Arabic Typesetting" pitchFamily="66" charset="-78"/>
                <a:hlinkClick r:id="rId6"/>
              </a:rPr>
              <a:t>https://parenting.pl/zazdrosc-w-zwiazku</a:t>
            </a:r>
            <a:endParaRPr lang="pl-PL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  <p:transition>
    <p:cover dir="ru"/>
  </p:transition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38</Words>
  <Application>Microsoft Office PowerPoint</Application>
  <PresentationFormat>Pokaz na ekranie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7</vt:i4>
      </vt:variant>
    </vt:vector>
  </HeadingPairs>
  <TitlesOfParts>
    <vt:vector size="8" baseType="lpstr">
      <vt:lpstr>Motyw pakietu Office</vt:lpstr>
      <vt:lpstr>Miłość</vt:lpstr>
      <vt:lpstr>Miłość - definicja</vt:lpstr>
      <vt:lpstr>Miłość a zauroczenie</vt:lpstr>
      <vt:lpstr>LGBT+</vt:lpstr>
      <vt:lpstr>Zdrada</vt:lpstr>
      <vt:lpstr>Zazdrość w związku</vt:lpstr>
      <vt:lpstr>Dziękujemy za uwagę!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Miłość</dc:title>
  <dc:creator>uczen188</dc:creator>
  <cp:lastModifiedBy>uczen188</cp:lastModifiedBy>
  <cp:revision>6</cp:revision>
  <dcterms:created xsi:type="dcterms:W3CDTF">2019-12-10T12:03:20Z</dcterms:created>
  <dcterms:modified xsi:type="dcterms:W3CDTF">2019-12-10T12:59:11Z</dcterms:modified>
</cp:coreProperties>
</file>