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</p:sldMasterIdLst>
  <p:sldIdLst>
    <p:sldId id="256" r:id="rId2"/>
    <p:sldId id="282" r:id="rId3"/>
    <p:sldId id="284" r:id="rId4"/>
    <p:sldId id="286" r:id="rId5"/>
    <p:sldId id="258" r:id="rId6"/>
    <p:sldId id="289" r:id="rId7"/>
    <p:sldId id="294" r:id="rId8"/>
    <p:sldId id="287" r:id="rId9"/>
    <p:sldId id="288" r:id="rId10"/>
    <p:sldId id="291" r:id="rId11"/>
    <p:sldId id="290" r:id="rId12"/>
    <p:sldId id="293" r:id="rId13"/>
    <p:sldId id="292" r:id="rId14"/>
    <p:sldId id="295" r:id="rId15"/>
    <p:sldId id="296" r:id="rId16"/>
    <p:sldId id="281" r:id="rId1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7" d="100"/>
          <a:sy n="107" d="100"/>
        </p:scale>
        <p:origin x="-102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FCEC-EF53-48C8-9D73-0B486B8CA4E8}" type="datetimeFigureOut">
              <a:rPr lang="pl-PL" smtClean="0"/>
              <a:pPr/>
              <a:t>26.11.2019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E4DB-5363-4507-82F4-DCCAA190D7C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1000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FCEC-EF53-48C8-9D73-0B486B8CA4E8}" type="datetimeFigureOut">
              <a:rPr lang="pl-PL" smtClean="0"/>
              <a:pPr/>
              <a:t>26.11.2019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E4DB-5363-4507-82F4-DCCAA190D7C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813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FCEC-EF53-48C8-9D73-0B486B8CA4E8}" type="datetimeFigureOut">
              <a:rPr lang="pl-PL" smtClean="0"/>
              <a:pPr/>
              <a:t>26.11.2019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E4DB-5363-4507-82F4-DCCAA190D7C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3819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FCEC-EF53-48C8-9D73-0B486B8CA4E8}" type="datetimeFigureOut">
              <a:rPr lang="pl-PL" smtClean="0"/>
              <a:pPr/>
              <a:t>26.11.2019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E4DB-5363-4507-82F4-DCCAA190D7C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31307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FCEC-EF53-48C8-9D73-0B486B8CA4E8}" type="datetimeFigureOut">
              <a:rPr lang="pl-PL" smtClean="0"/>
              <a:pPr/>
              <a:t>26.11.2019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E4DB-5363-4507-82F4-DCCAA190D7C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3112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FCEC-EF53-48C8-9D73-0B486B8CA4E8}" type="datetimeFigureOut">
              <a:rPr lang="pl-PL" smtClean="0"/>
              <a:pPr/>
              <a:t>26.11.2019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E4DB-5363-4507-82F4-DCCAA190D7C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83266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FCEC-EF53-48C8-9D73-0B486B8CA4E8}" type="datetimeFigureOut">
              <a:rPr lang="pl-PL" smtClean="0"/>
              <a:pPr/>
              <a:t>26.11.2019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E4DB-5363-4507-82F4-DCCAA190D7C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94046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FCEC-EF53-48C8-9D73-0B486B8CA4E8}" type="datetimeFigureOut">
              <a:rPr lang="pl-PL" smtClean="0"/>
              <a:pPr/>
              <a:t>26.11.2019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E4DB-5363-4507-82F4-DCCAA190D7C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7965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FCEC-EF53-48C8-9D73-0B486B8CA4E8}" type="datetimeFigureOut">
              <a:rPr lang="pl-PL" smtClean="0"/>
              <a:pPr/>
              <a:t>26.11.2019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E4DB-5363-4507-82F4-DCCAA190D7C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537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FCEC-EF53-48C8-9D73-0B486B8CA4E8}" type="datetimeFigureOut">
              <a:rPr lang="pl-PL" smtClean="0"/>
              <a:pPr/>
              <a:t>26.11.2019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E4DB-5363-4507-82F4-DCCAA190D7C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648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FCEC-EF53-48C8-9D73-0B486B8CA4E8}" type="datetimeFigureOut">
              <a:rPr lang="pl-PL" smtClean="0"/>
              <a:pPr/>
              <a:t>26.11.2019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E4DB-5363-4507-82F4-DCCAA190D7C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8301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FCEC-EF53-48C8-9D73-0B486B8CA4E8}" type="datetimeFigureOut">
              <a:rPr lang="pl-PL" smtClean="0"/>
              <a:pPr/>
              <a:t>26.11.2019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E4DB-5363-4507-82F4-DCCAA190D7C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6965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FCEC-EF53-48C8-9D73-0B486B8CA4E8}" type="datetimeFigureOut">
              <a:rPr lang="pl-PL" smtClean="0"/>
              <a:pPr/>
              <a:t>26.11.2019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E4DB-5363-4507-82F4-DCCAA190D7C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3084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FCEC-EF53-48C8-9D73-0B486B8CA4E8}" type="datetimeFigureOut">
              <a:rPr lang="pl-PL" smtClean="0"/>
              <a:pPr/>
              <a:t>26.11.2019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E4DB-5363-4507-82F4-DCCAA190D7C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646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FCEC-EF53-48C8-9D73-0B486B8CA4E8}" type="datetimeFigureOut">
              <a:rPr lang="pl-PL" smtClean="0"/>
              <a:pPr/>
              <a:t>26.11.2019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E4DB-5363-4507-82F4-DCCAA190D7C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0336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0FCEC-EF53-48C8-9D73-0B486B8CA4E8}" type="datetimeFigureOut">
              <a:rPr lang="pl-PL" smtClean="0"/>
              <a:pPr/>
              <a:t>26.11.2019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E4DB-5363-4507-82F4-DCCAA190D7C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2916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0FCEC-EF53-48C8-9D73-0B486B8CA4E8}" type="datetimeFigureOut">
              <a:rPr lang="pl-PL" smtClean="0"/>
              <a:pPr/>
              <a:t>26.11.2019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1A4E4DB-5363-4507-82F4-DCCAA190D7C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2951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  <p:sldLayoutId id="2147483780" r:id="rId14"/>
    <p:sldLayoutId id="2147483781" r:id="rId15"/>
    <p:sldLayoutId id="214748378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352152" y="940526"/>
            <a:ext cx="7766936" cy="2772147"/>
          </a:xfrm>
        </p:spPr>
        <p:txBody>
          <a:bodyPr>
            <a:noAutofit/>
          </a:bodyPr>
          <a:lstStyle/>
          <a:p>
            <a:pPr algn="ctr"/>
            <a:r>
              <a:rPr lang="pl-PL" sz="4800" b="1" dirty="0" err="1" smtClean="0">
                <a:solidFill>
                  <a:srgbClr val="00B050"/>
                </a:solidFill>
              </a:rPr>
              <a:t>Autoewaluacja</a:t>
            </a:r>
            <a:r>
              <a:rPr lang="pl-PL" sz="4800" b="1" dirty="0" smtClean="0">
                <a:solidFill>
                  <a:srgbClr val="00B050"/>
                </a:solidFill>
              </a:rPr>
              <a:t> SZPZ 2018/2019 </a:t>
            </a:r>
            <a:br>
              <a:rPr lang="pl-PL" sz="4800" b="1" dirty="0" smtClean="0">
                <a:solidFill>
                  <a:srgbClr val="00B050"/>
                </a:solidFill>
              </a:rPr>
            </a:br>
            <a:r>
              <a:rPr lang="pl-PL" sz="4800" b="1" dirty="0" smtClean="0">
                <a:solidFill>
                  <a:srgbClr val="00B050"/>
                </a:solidFill>
              </a:rPr>
              <a:t>Szkoła Podstawowa Nr 4 </a:t>
            </a:r>
            <a:br>
              <a:rPr lang="pl-PL" sz="4800" b="1" dirty="0" smtClean="0">
                <a:solidFill>
                  <a:srgbClr val="00B050"/>
                </a:solidFill>
              </a:rPr>
            </a:br>
            <a:r>
              <a:rPr lang="pl-PL" sz="4800" b="1" dirty="0" smtClean="0">
                <a:solidFill>
                  <a:srgbClr val="00B050"/>
                </a:solidFill>
              </a:rPr>
              <a:t>w Rumi</a:t>
            </a:r>
            <a:endParaRPr lang="pl-PL" sz="4800" b="1" dirty="0">
              <a:solidFill>
                <a:srgbClr val="00B050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33326" y="3634740"/>
            <a:ext cx="6096000" cy="2857500"/>
          </a:xfrm>
          <a:prstGeom prst="rect">
            <a:avLst/>
          </a:prstGeom>
        </p:spPr>
      </p:pic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07365" y="2508841"/>
            <a:ext cx="1554162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Obraz 5" descr="pp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294349" y="378066"/>
            <a:ext cx="1592852" cy="1632798"/>
          </a:xfrm>
          <a:prstGeom prst="rect">
            <a:avLst/>
          </a:prstGeom>
        </p:spPr>
      </p:pic>
      <p:pic>
        <p:nvPicPr>
          <p:cNvPr id="7" name="Obraz 6" descr="szpz-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224407" y="4782683"/>
            <a:ext cx="1649730" cy="1681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20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934891"/>
          </a:xfrm>
        </p:spPr>
        <p:txBody>
          <a:bodyPr>
            <a:normAutofit/>
          </a:bodyPr>
          <a:lstStyle/>
          <a:p>
            <a:pPr algn="ctr"/>
            <a:r>
              <a:rPr lang="pl-PL" sz="2400" i="1" dirty="0" smtClean="0">
                <a:solidFill>
                  <a:srgbClr val="FFC000"/>
                </a:solidFill>
              </a:rPr>
              <a:t>Standard 3-ci  </a:t>
            </a:r>
            <a:r>
              <a:rPr lang="pl-PL" sz="2000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Szkoła realizuje edukację zdrowotną </a:t>
            </a:r>
            <a:br>
              <a:rPr lang="pl-PL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l-PL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 program profilaktyki dla uczniów, nauczycieli i innych pracowników szkoły oraz dąży do poprawy skuteczności działań w tym zakresie.</a:t>
            </a:r>
            <a:r>
              <a:rPr lang="pl-P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l-P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l-PL" sz="24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l-PL" sz="24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pl-PL" sz="2400" b="1" dirty="0" smtClean="0">
                <a:solidFill>
                  <a:srgbClr val="FFC000"/>
                </a:solidFill>
              </a:rPr>
              <a:t>Podsumowanie wyników w standardzie trzecim  </a:t>
            </a: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>
                <a:solidFill>
                  <a:schemeClr val="tx1"/>
                </a:solidFill>
              </a:rPr>
              <a:t>Średnia liczba punktów dla standardu drugiego dla wszystkich badanych grup: </a:t>
            </a:r>
            <a:r>
              <a:rPr lang="pl-PL" sz="2400" b="1" dirty="0" smtClean="0">
                <a:solidFill>
                  <a:srgbClr val="FF0000"/>
                </a:solidFill>
              </a:rPr>
              <a:t>4,4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b="1" dirty="0" smtClean="0">
                <a:solidFill>
                  <a:schemeClr val="tx1"/>
                </a:solidFill>
              </a:rPr>
              <a:t>Problem priorytetowy: </a:t>
            </a:r>
            <a:r>
              <a:rPr lang="pl-PL" sz="2400" dirty="0" smtClean="0">
                <a:solidFill>
                  <a:schemeClr val="tx1"/>
                </a:solidFill>
              </a:rPr>
              <a:t/>
            </a:r>
            <a:br>
              <a:rPr lang="pl-PL" sz="2400" dirty="0" smtClean="0">
                <a:solidFill>
                  <a:schemeClr val="tx1"/>
                </a:solidFill>
              </a:rPr>
            </a:br>
            <a:r>
              <a:rPr lang="pl-PL" sz="2400" dirty="0" smtClean="0">
                <a:solidFill>
                  <a:srgbClr val="FF0000"/>
                </a:solidFill>
              </a:rPr>
              <a:t>Szkolenia dla pracowników niepedagogicznych</a:t>
            </a:r>
            <a:br>
              <a:rPr lang="pl-PL" sz="2400" dirty="0" smtClean="0">
                <a:solidFill>
                  <a:srgbClr val="FF0000"/>
                </a:solidFill>
              </a:rPr>
            </a:b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718457" y="326572"/>
          <a:ext cx="10280468" cy="6132937"/>
        </p:xfrm>
        <a:graphic>
          <a:graphicData uri="http://schemas.openxmlformats.org/drawingml/2006/table">
            <a:tbl>
              <a:tblPr/>
              <a:tblGrid>
                <a:gridCol w="2741919"/>
                <a:gridCol w="1076739"/>
                <a:gridCol w="6461810"/>
              </a:tblGrid>
              <a:tr h="1140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Times New Roman"/>
                          <a:cs typeface="Times New Roman"/>
                        </a:rPr>
                        <a:t>Wymiar</a:t>
                      </a: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74" marR="589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Times New Roman"/>
                          <a:cs typeface="Times New Roman"/>
                        </a:rPr>
                        <a:t>Średnia liczba punktów</a:t>
                      </a: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74" marR="589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latin typeface="Calibri"/>
                          <a:ea typeface="Times New Roman"/>
                          <a:cs typeface="Times New Roman"/>
                        </a:rPr>
                        <a:t>Wybrane elementy, których poprawa jest pilna i możliwa</a:t>
                      </a:r>
                      <a:endParaRPr lang="pl-PL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latin typeface="Calibri"/>
                          <a:ea typeface="Times New Roman"/>
                          <a:cs typeface="Times New Roman"/>
                        </a:rPr>
                        <a:t>(wybierz je z kolumny 3)</a:t>
                      </a:r>
                    </a:p>
                  </a:txBody>
                  <a:tcPr marL="58974" marR="589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latin typeface="Calibri"/>
                          <a:ea typeface="Times New Roman"/>
                          <a:cs typeface="Times New Roman"/>
                        </a:rPr>
                        <a:t>a</a:t>
                      </a:r>
                      <a:endParaRPr lang="pl-PL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74" marR="589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Times New Roman"/>
                          <a:cs typeface="Times New Roman"/>
                        </a:rPr>
                        <a:t>B</a:t>
                      </a: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74" marR="589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latin typeface="Calibri"/>
                          <a:ea typeface="Times New Roman"/>
                          <a:cs typeface="Times New Roman"/>
                        </a:rPr>
                        <a:t>c</a:t>
                      </a:r>
                      <a:endParaRPr lang="pl-PL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74" marR="589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4908">
                <a:tc>
                  <a:txBody>
                    <a:bodyPr/>
                    <a:lstStyle/>
                    <a:p>
                      <a:pPr marL="800100" lvl="1" indent="-34290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  <a:tabLst>
                          <a:tab pos="201930" algn="l"/>
                          <a:tab pos="914400" algn="l"/>
                        </a:tabLst>
                      </a:pPr>
                      <a:r>
                        <a:rPr lang="pl-PL" sz="1600" dirty="0">
                          <a:latin typeface="Calibri"/>
                          <a:ea typeface="Calibri"/>
                          <a:cs typeface="Times New Roman"/>
                        </a:rPr>
                        <a:t>Realizacja edukacji zdrowotnej zgodnie z podstawą programową kształcenia ogólnego</a:t>
                      </a:r>
                      <a:endParaRPr lang="pl-PL" sz="1600" dirty="0">
                        <a:latin typeface="Calibri"/>
                        <a:cs typeface="Times New Roman"/>
                      </a:endParaRPr>
                    </a:p>
                  </a:txBody>
                  <a:tcPr marL="58974" marR="589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1600" b="1">
                          <a:latin typeface="Calibri"/>
                          <a:ea typeface="Times New Roman"/>
                          <a:cs typeface="Times New Roman"/>
                        </a:rPr>
                        <a:t>4,5</a:t>
                      </a:r>
                      <a:endParaRPr lang="pl-PL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74" marR="589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Calibri"/>
                          <a:ea typeface="Calibri"/>
                          <a:cs typeface="Times New Roman"/>
                        </a:rPr>
                        <a:t>Na godzinach wychowawczych poruszać więcej tematów związanych ze zdrowiem.</a:t>
                      </a: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74" marR="58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6487">
                <a:tc>
                  <a:txBody>
                    <a:bodyPr/>
                    <a:lstStyle/>
                    <a:p>
                      <a:pPr marL="800100" lvl="1" indent="-34290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914400" algn="l"/>
                        </a:tabLst>
                      </a:pPr>
                      <a:r>
                        <a:rPr lang="pl-PL" sz="1600" dirty="0" smtClean="0">
                          <a:latin typeface="Calibri"/>
                          <a:ea typeface="Calibri"/>
                          <a:cs typeface="Times New Roman"/>
                        </a:rPr>
                        <a:t>2. Aktywny </a:t>
                      </a:r>
                      <a:r>
                        <a:rPr lang="pl-PL" sz="1600" dirty="0">
                          <a:latin typeface="Calibri"/>
                          <a:ea typeface="Calibri"/>
                          <a:cs typeface="Times New Roman"/>
                        </a:rPr>
                        <a:t>udział uczniów w procesie edukacji zdrowotnej, współpraca </a:t>
                      </a:r>
                      <a:br>
                        <a:rPr lang="pl-PL" sz="16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pl-PL" sz="1600" dirty="0">
                          <a:latin typeface="Calibri"/>
                          <a:ea typeface="Calibri"/>
                          <a:cs typeface="Times New Roman"/>
                        </a:rPr>
                        <a:t>z rodzicami i społecznością lokalną</a:t>
                      </a:r>
                      <a:endParaRPr lang="pl-PL" sz="1600" dirty="0">
                        <a:latin typeface="Calibri"/>
                        <a:cs typeface="Times New Roman"/>
                      </a:endParaRPr>
                    </a:p>
                  </a:txBody>
                  <a:tcPr marL="58974" marR="589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1600" b="1">
                          <a:latin typeface="Calibri"/>
                          <a:ea typeface="Times New Roman"/>
                          <a:cs typeface="Times New Roman"/>
                        </a:rPr>
                        <a:t>4,2</a:t>
                      </a:r>
                      <a:endParaRPr lang="pl-PL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74" marR="589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Calibri"/>
                          <a:ea typeface="Calibri"/>
                          <a:cs typeface="Times New Roman"/>
                        </a:rPr>
                        <a:t>Konsultowanie z rodzicami tematów dotyczących zdrowia, które omawiane są z dziećmi na godzinach wychowawczych.</a:t>
                      </a: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Calibri"/>
                          <a:ea typeface="Times New Roman"/>
                          <a:cs typeface="Times New Roman"/>
                        </a:rPr>
                        <a:t>Rodzice nie korzystający z mediów internetowych i nieobecni na zebraniach szkolnych nie mają bieżącej informacji dotyczącej programów zdrowotnych prowadzonych w szkole i kontaktów ze społecznością lokalną.</a:t>
                      </a:r>
                    </a:p>
                  </a:txBody>
                  <a:tcPr marL="58974" marR="58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4908">
                <a:tc>
                  <a:txBody>
                    <a:bodyPr/>
                    <a:lstStyle/>
                    <a:p>
                      <a:pPr marL="800100" lvl="1" indent="-34290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201930" algn="l"/>
                          <a:tab pos="914400" algn="l"/>
                        </a:tabLst>
                      </a:pPr>
                      <a:r>
                        <a:rPr lang="pl-PL" sz="1600" dirty="0" smtClean="0">
                          <a:latin typeface="Calibri"/>
                          <a:ea typeface="Calibri"/>
                          <a:cs typeface="Times New Roman"/>
                        </a:rPr>
                        <a:t>3. Działania </a:t>
                      </a:r>
                      <a:r>
                        <a:rPr lang="pl-PL" sz="1600" dirty="0">
                          <a:latin typeface="Calibri"/>
                          <a:ea typeface="Calibri"/>
                          <a:cs typeface="Times New Roman"/>
                        </a:rPr>
                        <a:t>dla poprawy jakości </a:t>
                      </a:r>
                      <a:br>
                        <a:rPr lang="pl-PL" sz="16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pl-PL" sz="1600" dirty="0">
                          <a:latin typeface="Calibri"/>
                          <a:ea typeface="Calibri"/>
                          <a:cs typeface="Times New Roman"/>
                        </a:rPr>
                        <a:t>i skuteczności edukacji zdrowotnej</a:t>
                      </a:r>
                      <a:endParaRPr lang="pl-PL" sz="1600" dirty="0">
                        <a:latin typeface="Calibri"/>
                        <a:cs typeface="Times New Roman"/>
                      </a:endParaRPr>
                    </a:p>
                  </a:txBody>
                  <a:tcPr marL="58974" marR="589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1600" b="1">
                          <a:latin typeface="Calibri"/>
                          <a:ea typeface="Times New Roman"/>
                          <a:cs typeface="Times New Roman"/>
                        </a:rPr>
                        <a:t>5,0</a:t>
                      </a:r>
                      <a:endParaRPr lang="pl-PL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74" marR="589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74" marR="58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4908">
                <a:tc>
                  <a:txBody>
                    <a:bodyPr/>
                    <a:lstStyle/>
                    <a:p>
                      <a:pPr marL="800100" lvl="1" indent="-34290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201930" algn="l"/>
                          <a:tab pos="914400" algn="l"/>
                        </a:tabLst>
                      </a:pPr>
                      <a:r>
                        <a:rPr lang="pl-PL" sz="1600" dirty="0" smtClean="0">
                          <a:latin typeface="Calibri"/>
                          <a:ea typeface="Calibri"/>
                          <a:cs typeface="Times New Roman"/>
                        </a:rPr>
                        <a:t>4. Edukacja </a:t>
                      </a:r>
                      <a:r>
                        <a:rPr lang="pl-PL" sz="1600" dirty="0">
                          <a:latin typeface="Calibri"/>
                          <a:ea typeface="Calibri"/>
                          <a:cs typeface="Times New Roman"/>
                        </a:rPr>
                        <a:t>zdrowotna nauczycieli </a:t>
                      </a:r>
                      <a:br>
                        <a:rPr lang="pl-PL" sz="16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pl-PL" sz="1600" dirty="0">
                          <a:latin typeface="Calibri"/>
                          <a:ea typeface="Calibri"/>
                          <a:cs typeface="Times New Roman"/>
                        </a:rPr>
                        <a:t>i pracowników niepedagogicznych </a:t>
                      </a:r>
                      <a:endParaRPr lang="pl-PL" sz="1600" dirty="0">
                        <a:latin typeface="Calibri"/>
                        <a:cs typeface="Times New Roman"/>
                      </a:endParaRPr>
                    </a:p>
                  </a:txBody>
                  <a:tcPr marL="58974" marR="589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l-PL" sz="1600" b="1">
                          <a:latin typeface="Calibri"/>
                          <a:ea typeface="Times New Roman"/>
                          <a:cs typeface="Times New Roman"/>
                        </a:rPr>
                        <a:t>4,0</a:t>
                      </a:r>
                      <a:endParaRPr lang="pl-PL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74" marR="589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70510" algn="l"/>
                        </a:tabLst>
                      </a:pPr>
                      <a:r>
                        <a:rPr lang="pl-PL" sz="1600" dirty="0">
                          <a:latin typeface="Calibri"/>
                          <a:ea typeface="Calibri"/>
                          <a:cs typeface="Times New Roman"/>
                        </a:rPr>
                        <a:t>Uczestnictwo wszystkich pracowników niepedagogicznych w szkoleniach i zajęciach dotyczących ich zdrowia.</a:t>
                      </a: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8974" marR="589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934891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400" i="1" dirty="0" smtClean="0">
                <a:solidFill>
                  <a:schemeClr val="accent5">
                    <a:lumMod val="75000"/>
                  </a:schemeClr>
                </a:solidFill>
              </a:rPr>
              <a:t>Standard 4-ty </a:t>
            </a:r>
            <a:r>
              <a:rPr lang="pl-P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Warunki oraz organizacja nauki i pracy sprzyjają zdrowiu i dobremu samopoczuciu uczniów, nauczycieli i innych pracowników szkoły oraz współpracy z rodzicami. </a:t>
            </a:r>
            <a:br>
              <a:rPr lang="pl-P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l-P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l-P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l-PL" sz="2400" b="1" dirty="0" smtClean="0">
                <a:solidFill>
                  <a:schemeClr val="accent5">
                    <a:lumMod val="75000"/>
                  </a:schemeClr>
                </a:solidFill>
              </a:rPr>
              <a:t>Podsumowanie wyników w standardzie czwartym   </a:t>
            </a: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>
                <a:solidFill>
                  <a:schemeClr val="tx1"/>
                </a:solidFill>
              </a:rPr>
              <a:t>Średnia liczba punktów dla standardu drugiego dla wszystkich badanych grup: </a:t>
            </a:r>
            <a:r>
              <a:rPr lang="pl-PL" sz="2400" b="1" dirty="0" smtClean="0">
                <a:solidFill>
                  <a:srgbClr val="FF0000"/>
                </a:solidFill>
              </a:rPr>
              <a:t>4,2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>
                <a:solidFill>
                  <a:schemeClr val="tx1"/>
                </a:solidFill>
              </a:rPr>
              <a:t>Problem priorytetowy: </a:t>
            </a:r>
            <a:r>
              <a:rPr lang="pl-PL" sz="2400" dirty="0" smtClean="0">
                <a:solidFill>
                  <a:schemeClr val="tx1"/>
                </a:solidFill>
              </a:rPr>
              <a:t/>
            </a:r>
            <a:br>
              <a:rPr lang="pl-PL" sz="2400" dirty="0" smtClean="0">
                <a:solidFill>
                  <a:schemeClr val="tx1"/>
                </a:solidFill>
              </a:rPr>
            </a:br>
            <a:r>
              <a:rPr lang="pl-PL" sz="2400" dirty="0" smtClean="0">
                <a:solidFill>
                  <a:srgbClr val="FF0000"/>
                </a:solidFill>
              </a:rPr>
              <a:t> Bieżące sprawdzanie stanu pomieszczeń szkolnych oraz wyposażenia łazienek w środki czystości.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 </a:t>
            </a:r>
            <a:br>
              <a:rPr lang="pl-PL" sz="2400" dirty="0" smtClean="0"/>
            </a:br>
            <a:r>
              <a:rPr lang="pl-PL" sz="2400" dirty="0" smtClean="0">
                <a:solidFill>
                  <a:srgbClr val="FF0000"/>
                </a:solidFill>
              </a:rPr>
              <a:t/>
            </a:r>
            <a:br>
              <a:rPr lang="pl-PL" sz="2400" dirty="0" smtClean="0">
                <a:solidFill>
                  <a:srgbClr val="FF0000"/>
                </a:solidFill>
              </a:rPr>
            </a:b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1005841" y="927103"/>
          <a:ext cx="10186124" cy="5206758"/>
        </p:xfrm>
        <a:graphic>
          <a:graphicData uri="http://schemas.openxmlformats.org/drawingml/2006/table">
            <a:tbl>
              <a:tblPr/>
              <a:tblGrid>
                <a:gridCol w="3036560"/>
                <a:gridCol w="1077133"/>
                <a:gridCol w="6072431"/>
              </a:tblGrid>
              <a:tr h="8901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Wymiar</a:t>
                      </a:r>
                      <a:endParaRPr lang="pl-PL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Średnia liczba punktów</a:t>
                      </a:r>
                      <a:endParaRPr lang="pl-PL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Wybrane elementy, których poprawa jest pilna i możliwa</a:t>
                      </a:r>
                      <a:endParaRPr lang="pl-PL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(wybierz je z kolumny 3)</a:t>
                      </a: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</a:t>
                      </a: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b</a:t>
                      </a: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</a:t>
                      </a: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313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pl-PL" sz="1600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1.Wybrane </a:t>
                      </a:r>
                      <a:r>
                        <a:rPr lang="pl-PL" sz="160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pomieszczenia i </a:t>
                      </a:r>
                      <a:r>
                        <a:rPr lang="pl-PL" sz="1600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ich</a:t>
                      </a:r>
                      <a:r>
                        <a:rPr lang="pl-PL" sz="1600" baseline="0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 </a:t>
                      </a:r>
                      <a:r>
                        <a:rPr lang="pl-PL" sz="1600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wyposażenie </a:t>
                      </a:r>
                      <a:r>
                        <a:rPr lang="pl-PL" sz="160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oraz organizacja pracy</a:t>
                      </a:r>
                      <a:endParaRPr lang="pl-PL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6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4,8</a:t>
                      </a: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l-PL" sz="160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Uczniowie potrzebują więcej czasu na spożycie posiłku.</a:t>
                      </a:r>
                      <a:endParaRPr lang="pl-PL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59542" marR="59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7421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pl-PL" sz="1600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2. Czystość </a:t>
                      </a:r>
                      <a:r>
                        <a:rPr lang="pl-PL" sz="160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szkoły</a:t>
                      </a:r>
                      <a:endParaRPr lang="pl-PL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6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3,0</a:t>
                      </a: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l-PL" sz="160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Brak poczucia wspólnej potrzeby dbania o czystość pomieszczeń szkolnych.</a:t>
                      </a:r>
                      <a:endParaRPr lang="pl-PL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pl-PL" sz="160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Bieżące sprawdzanie stanu pomieszczeń szkolnych oraz wyposażenia łazienek w środki czystości</a:t>
                      </a:r>
                      <a:endParaRPr lang="pl-PL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59542" marR="59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313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pl-PL" sz="1600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3. Organizacja </a:t>
                      </a:r>
                      <a:r>
                        <a:rPr lang="pl-PL" sz="160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przerw międzylekcyjnych </a:t>
                      </a:r>
                      <a:endParaRPr lang="pl-PL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6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4,7</a:t>
                      </a: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59542" marR="59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059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pl-PL" sz="1600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4. Wychowanie </a:t>
                      </a:r>
                      <a:r>
                        <a:rPr lang="pl-PL" sz="160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fizyczne oraz aktywność fizyczna członków społeczności szkolnej</a:t>
                      </a:r>
                      <a:endParaRPr lang="pl-PL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6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4,2</a:t>
                      </a: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Zbyt mała liczba dzieci objętych gimnastyką korekcyjno-kompensacyjną. Zmiana organizacji zajęć korekcyjno-kompensacyjnych.</a:t>
                      </a:r>
                      <a:endParaRPr lang="pl-PL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59542" marR="59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313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pl-PL" sz="1600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5. Żywienie </a:t>
                      </a:r>
                      <a:r>
                        <a:rPr lang="pl-PL" sz="160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w szkole</a:t>
                      </a:r>
                      <a:endParaRPr lang="pl-PL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6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4,3</a:t>
                      </a: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70510" algn="l"/>
                        </a:tabLst>
                      </a:pPr>
                      <a:r>
                        <a:rPr lang="pl-PL" sz="160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Diagnozowanie przez wszystkich wychowawców  czy uczniowie jadają śniadania.</a:t>
                      </a:r>
                      <a:endParaRPr lang="pl-PL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59542" marR="59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Co będzie się działa w tym roku szkolnym?</a:t>
            </a:r>
            <a:br>
              <a:rPr lang="pl-PL" b="1" dirty="0" smtClean="0"/>
            </a:b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2829422"/>
          </a:xfrm>
        </p:spPr>
        <p:txBody>
          <a:bodyPr>
            <a:noAutofit/>
          </a:bodyPr>
          <a:lstStyle/>
          <a:p>
            <a:r>
              <a:rPr lang="pl-PL" sz="2400" dirty="0" smtClean="0"/>
              <a:t>Wybór problemu priorytetowego na rok szkolny 2019/2020 (</a:t>
            </a:r>
            <a:r>
              <a:rPr lang="pl-PL" sz="2400" b="1" u="sng" dirty="0" smtClean="0"/>
              <a:t>Atmosfera w klasie i szkole - nieprawidłowe relacje między uczniami.</a:t>
            </a:r>
            <a:r>
              <a:rPr lang="pl-PL" sz="2400" dirty="0" smtClean="0"/>
              <a:t> </a:t>
            </a:r>
            <a:r>
              <a:rPr lang="pl-PL" sz="2400" dirty="0" smtClean="0">
                <a:sym typeface="Wingdings" pitchFamily="2" charset="2"/>
              </a:rPr>
              <a:t>)</a:t>
            </a:r>
          </a:p>
          <a:p>
            <a:r>
              <a:rPr lang="pl-PL" sz="2400" dirty="0" smtClean="0">
                <a:sym typeface="Wingdings" pitchFamily="2" charset="2"/>
              </a:rPr>
              <a:t>Przesłanie wniosku o p</a:t>
            </a:r>
            <a:r>
              <a:rPr lang="pl-PL" sz="2400" dirty="0" smtClean="0"/>
              <a:t>rzyjęcie szkoły do sieci Szkół Promujących Zdrowie (wysłany do 15.10.2019 </a:t>
            </a:r>
            <a:r>
              <a:rPr lang="pl-PL" sz="2400" dirty="0" smtClean="0">
                <a:sym typeface="Wingdings" pitchFamily="2" charset="2"/>
              </a:rPr>
              <a:t>) </a:t>
            </a:r>
          </a:p>
          <a:p>
            <a:pPr>
              <a:buNone/>
            </a:pPr>
            <a:r>
              <a:rPr lang="pl-PL" sz="2400" b="1" dirty="0" smtClean="0">
                <a:sym typeface="Wingdings" pitchFamily="2" charset="2"/>
              </a:rPr>
              <a:t>ZOSTALIŚMY PRZYJĘCI !!!</a:t>
            </a:r>
          </a:p>
          <a:p>
            <a:r>
              <a:rPr lang="pl-PL" sz="2400" dirty="0" smtClean="0">
                <a:sym typeface="Wingdings" pitchFamily="2" charset="2"/>
              </a:rPr>
              <a:t>Pracujemy 2 lata (do 5-ciu lat) i składamy wniosek o Nadanie Wojewódzkiego Certyfikatu SZPZ</a:t>
            </a:r>
          </a:p>
          <a:p>
            <a:r>
              <a:rPr lang="pl-PL" sz="2400" dirty="0" smtClean="0">
                <a:sym typeface="Wingdings" pitchFamily="2" charset="2"/>
              </a:rPr>
              <a:t>Pracujemy 3 lata (do 5-ciu lat) i składamy wniosek o Nadanie Krajowego Certyfikatu SZPZ</a:t>
            </a:r>
            <a:endParaRPr lang="pl-PL" sz="2400" dirty="0" smtClean="0"/>
          </a:p>
          <a:p>
            <a:endParaRPr lang="pl-PL" sz="2400" dirty="0" smtClean="0">
              <a:sym typeface="Wingdings" pitchFamily="2" charset="2"/>
            </a:endParaRPr>
          </a:p>
          <a:p>
            <a:endParaRPr lang="pl-PL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65027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Nasze oddziały przedszkolne od roku 2019/2020 rozpoczynają pracę w programie Przedszkole Promujące Zdrowie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>
                <a:solidFill>
                  <a:schemeClr val="tx1"/>
                </a:solidFill>
              </a:rPr>
              <a:t>Koordynator: </a:t>
            </a:r>
            <a:r>
              <a:rPr lang="pl-PL" b="1" dirty="0" smtClean="0">
                <a:solidFill>
                  <a:schemeClr val="tx1"/>
                </a:solidFill>
              </a:rPr>
              <a:t>Karolina Lademann</a:t>
            </a:r>
            <a:br>
              <a:rPr lang="pl-PL" b="1" dirty="0" smtClean="0">
                <a:solidFill>
                  <a:schemeClr val="tx1"/>
                </a:solidFill>
              </a:rPr>
            </a:br>
            <a:r>
              <a:rPr lang="pl-PL" b="1" dirty="0" smtClean="0">
                <a:solidFill>
                  <a:schemeClr val="tx1"/>
                </a:solidFill>
              </a:rPr>
              <a:t/>
            </a:r>
            <a:br>
              <a:rPr lang="pl-PL" b="1" dirty="0" smtClean="0">
                <a:solidFill>
                  <a:schemeClr val="tx1"/>
                </a:solidFill>
              </a:rPr>
            </a:br>
            <a:r>
              <a:rPr lang="pl-PL" b="1" dirty="0" smtClean="0">
                <a:solidFill>
                  <a:schemeClr val="tx1"/>
                </a:solidFill>
              </a:rPr>
              <a:t/>
            </a:r>
            <a:br>
              <a:rPr lang="pl-PL" b="1" dirty="0" smtClean="0">
                <a:solidFill>
                  <a:schemeClr val="tx1"/>
                </a:solidFill>
              </a:rPr>
            </a:br>
            <a:r>
              <a:rPr lang="pl-PL" b="1" dirty="0" smtClean="0">
                <a:solidFill>
                  <a:schemeClr val="tx1"/>
                </a:solidFill>
              </a:rPr>
              <a:t>Życzymy powodzenia! </a:t>
            </a:r>
            <a:endParaRPr lang="pl-PL" b="1" dirty="0">
              <a:solidFill>
                <a:schemeClr val="tx1"/>
              </a:solidFill>
            </a:endParaRPr>
          </a:p>
        </p:txBody>
      </p:sp>
      <p:pic>
        <p:nvPicPr>
          <p:cNvPr id="4" name="Symbol zastępczy zawartości 3" descr="ppz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707806" y="2369910"/>
            <a:ext cx="3784930" cy="387985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21278" y="1742941"/>
            <a:ext cx="8596668" cy="884349"/>
          </a:xfrm>
        </p:spPr>
        <p:txBody>
          <a:bodyPr/>
          <a:lstStyle/>
          <a:p>
            <a:pPr algn="ctr"/>
            <a:r>
              <a:rPr lang="pl-PL" dirty="0" smtClean="0"/>
              <a:t>Dziękujemy za uwagę.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87127" y="3509240"/>
            <a:ext cx="6096528" cy="285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305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55099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400" b="1" dirty="0" smtClean="0"/>
              <a:t>Nasza szkoła przystąpiła do programu </a:t>
            </a:r>
            <a:br>
              <a:rPr lang="pl-PL" sz="4400" b="1" dirty="0" smtClean="0"/>
            </a:br>
            <a:r>
              <a:rPr lang="pl-PL" sz="4400" b="1" dirty="0" smtClean="0"/>
              <a:t>Szkoła Promująca Zdrowie </a:t>
            </a:r>
            <a:br>
              <a:rPr lang="pl-PL" sz="4400" b="1" dirty="0" smtClean="0"/>
            </a:br>
            <a:r>
              <a:rPr lang="pl-PL" sz="4400" b="1" dirty="0" smtClean="0"/>
              <a:t>w roku szkolnym 2018/2019</a:t>
            </a:r>
            <a:endParaRPr lang="pl-PL" sz="4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7780" y="3226525"/>
            <a:ext cx="8596668" cy="241037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2400" b="1" i="1" dirty="0" smtClean="0">
                <a:solidFill>
                  <a:schemeClr val="accent1">
                    <a:lumMod val="50000"/>
                  </a:schemeClr>
                </a:solidFill>
              </a:rPr>
              <a:t>Ale tak naprawdę…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2400" b="1" i="1" dirty="0" smtClean="0">
                <a:solidFill>
                  <a:schemeClr val="accent1">
                    <a:lumMod val="50000"/>
                  </a:schemeClr>
                </a:solidFill>
              </a:rPr>
              <a:t>Nasz budynek </a:t>
            </a:r>
            <a:r>
              <a:rPr lang="pl-PL" sz="2400" i="1" dirty="0" smtClean="0">
                <a:solidFill>
                  <a:schemeClr val="accent1">
                    <a:lumMod val="50000"/>
                  </a:schemeClr>
                </a:solidFill>
              </a:rPr>
              <a:t>pracuje według zasad </a:t>
            </a:r>
            <a:r>
              <a:rPr lang="pl-PL" sz="2400" i="1" dirty="0" err="1" smtClean="0">
                <a:solidFill>
                  <a:schemeClr val="accent1">
                    <a:lumMod val="50000"/>
                  </a:schemeClr>
                </a:solidFill>
              </a:rPr>
              <a:t>SzPZ</a:t>
            </a:r>
            <a:r>
              <a:rPr lang="pl-PL" sz="2400" i="1" dirty="0" smtClean="0">
                <a:solidFill>
                  <a:schemeClr val="accent1">
                    <a:lumMod val="50000"/>
                  </a:schemeClr>
                </a:solidFill>
              </a:rPr>
              <a:t> już ponad 20 lat </a:t>
            </a:r>
            <a:r>
              <a:rPr lang="pl-PL" sz="2400" i="1" dirty="0" smtClean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</a:t>
            </a:r>
            <a:endParaRPr lang="pl-PL" sz="2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l-PL" dirty="0" smtClean="0"/>
              <a:t>Jesteśmy jedną z 14 szkół w Polsce, która ostała wybrana do przeprowadzenia tego programu w naszym kraju. (zachęcamy do zajrzenia na stronę internetową szkoły)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13948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91016" y="2024743"/>
            <a:ext cx="8596668" cy="2952206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W maju przeprowadziliśmy badanie wśród całej społeczności szkolnej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tzw. AUTOEWALUACJĘ,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która obrazuje stan poszczególnych obszarów określonych w programie SZPZ.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801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1390651" y="500063"/>
            <a:ext cx="9889067" cy="50006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b="1" dirty="0">
                <a:solidFill>
                  <a:schemeClr val="tx1"/>
                </a:solidFill>
                <a:latin typeface="Gill Sans MT"/>
                <a:cs typeface="Arial" pitchFamily="34" charset="0"/>
              </a:rPr>
              <a:t>Standardy Szkoły Promującej Zdrowie</a:t>
            </a:r>
          </a:p>
        </p:txBody>
      </p:sp>
      <p:sp>
        <p:nvSpPr>
          <p:cNvPr id="7" name="Prostokąt zaokrąglony 6"/>
          <p:cNvSpPr/>
          <p:nvPr/>
        </p:nvSpPr>
        <p:spPr>
          <a:xfrm>
            <a:off x="1007533" y="1700213"/>
            <a:ext cx="3143251" cy="43021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chemeClr val="tx1"/>
                </a:solidFill>
              </a:rPr>
              <a:t>Standard  pierwszy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981407" y="2938056"/>
            <a:ext cx="3143251" cy="4286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chemeClr val="tx1"/>
                </a:solidFill>
              </a:rPr>
              <a:t>Standard drugi</a:t>
            </a:r>
          </a:p>
        </p:txBody>
      </p:sp>
      <p:sp>
        <p:nvSpPr>
          <p:cNvPr id="9" name="Prostokąt zaokrąglony 8"/>
          <p:cNvSpPr/>
          <p:nvPr/>
        </p:nvSpPr>
        <p:spPr>
          <a:xfrm>
            <a:off x="1011345" y="4201976"/>
            <a:ext cx="3143249" cy="35718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chemeClr val="tx1"/>
                </a:solidFill>
              </a:rPr>
              <a:t>Standard trzeci</a:t>
            </a:r>
          </a:p>
        </p:txBody>
      </p:sp>
      <p:sp>
        <p:nvSpPr>
          <p:cNvPr id="10" name="Prostokąt zaokrąglony 9"/>
          <p:cNvSpPr/>
          <p:nvPr/>
        </p:nvSpPr>
        <p:spPr>
          <a:xfrm>
            <a:off x="1102785" y="5589589"/>
            <a:ext cx="3143249" cy="428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chemeClr val="tx1"/>
                </a:solidFill>
              </a:rPr>
              <a:t>Standard czwarty</a:t>
            </a:r>
          </a:p>
        </p:txBody>
      </p:sp>
      <p:cxnSp>
        <p:nvCxnSpPr>
          <p:cNvPr id="21" name="Łącznik prosty ze strzałką 20"/>
          <p:cNvCxnSpPr>
            <a:stCxn id="9" idx="3"/>
          </p:cNvCxnSpPr>
          <p:nvPr/>
        </p:nvCxnSpPr>
        <p:spPr>
          <a:xfrm flipV="1">
            <a:off x="5428827" y="4417877"/>
            <a:ext cx="1619251" cy="34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rostokąt zaokrąglony 25"/>
          <p:cNvSpPr/>
          <p:nvPr/>
        </p:nvSpPr>
        <p:spPr>
          <a:xfrm>
            <a:off x="4944533" y="1196976"/>
            <a:ext cx="6766984" cy="122396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defRPr/>
            </a:pPr>
            <a:r>
              <a:rPr lang="pl-PL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pl-PL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Koncepcja pracy szkoły, jej struktura </a:t>
            </a:r>
            <a:r>
              <a:rPr lang="pl-PL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l-PL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 organizacja sprzyjają uczestnictwu społeczności szkolnej w realizacji działań w zakresie promocji zdrowia oraz skuteczności </a:t>
            </a:r>
          </a:p>
          <a:p>
            <a:pPr marL="342900" indent="-342900" algn="ctr">
              <a:defRPr/>
            </a:pPr>
            <a:r>
              <a:rPr lang="pl-PL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 długofalowości tych działań.</a:t>
            </a:r>
          </a:p>
        </p:txBody>
      </p:sp>
      <p:sp>
        <p:nvSpPr>
          <p:cNvPr id="27" name="Prostokąt zaokrąglony 26"/>
          <p:cNvSpPr/>
          <p:nvPr/>
        </p:nvSpPr>
        <p:spPr>
          <a:xfrm>
            <a:off x="4944533" y="2565400"/>
            <a:ext cx="6815667" cy="12144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buFont typeface="Arial" pitchFamily="34" charset="0"/>
              <a:buNone/>
              <a:defRPr/>
            </a:pPr>
            <a:r>
              <a:rPr lang="pl-PL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pl-PL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Klimat społeczny szkoły sprzyja zdrowiu i dobremu samopoczuciu uczniów, nauczycieli i innych pracowników szkoły oraz rodziców uczniów.</a:t>
            </a:r>
          </a:p>
        </p:txBody>
      </p:sp>
      <p:sp>
        <p:nvSpPr>
          <p:cNvPr id="28" name="Prostokąt zaokrąglony 27"/>
          <p:cNvSpPr/>
          <p:nvPr/>
        </p:nvSpPr>
        <p:spPr>
          <a:xfrm>
            <a:off x="4944533" y="3933826"/>
            <a:ext cx="6815667" cy="100806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defRPr/>
            </a:pPr>
            <a:r>
              <a:rPr lang="pl-PL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pl-PL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Szkoła realizuje edukację zdrowotną i program profilaktyki dla uczniów, nauczycieli i innych pracowników szkoły oraz dąży do poprawy skuteczności działań w tym zakresie.</a:t>
            </a:r>
          </a:p>
        </p:txBody>
      </p:sp>
      <p:sp>
        <p:nvSpPr>
          <p:cNvPr id="29" name="Prostokąt zaokrąglony 28"/>
          <p:cNvSpPr/>
          <p:nvPr/>
        </p:nvSpPr>
        <p:spPr>
          <a:xfrm>
            <a:off x="4944534" y="5084764"/>
            <a:ext cx="6913033" cy="128587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defRPr/>
            </a:pPr>
            <a:r>
              <a:rPr lang="pl-PL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pl-PL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Warunki oraz organizacja nauki i pracy sprzyjają zdrowiu i dobremu samopoczuciu uczniów, nauczycieli i innych pracowników szkoły oraz współpracy z rodzicami.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4759" y="1575515"/>
            <a:ext cx="8596668" cy="3166301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solidFill>
                  <a:schemeClr val="tx1"/>
                </a:solidFill>
              </a:rPr>
              <a:t>Badanie przeprowadzono wśród nauczycieli, rodziców, pracowników niepedagogicznych i uczniów</a:t>
            </a:r>
            <a:br>
              <a:rPr lang="pl-PL" b="1" dirty="0" smtClean="0">
                <a:solidFill>
                  <a:schemeClr val="tx1"/>
                </a:solidFill>
              </a:rPr>
            </a:br>
            <a:r>
              <a:rPr lang="pl-PL" b="1" dirty="0" smtClean="0">
                <a:solidFill>
                  <a:schemeClr val="tx1"/>
                </a:solidFill>
              </a:rPr>
              <a:t/>
            </a:r>
            <a:br>
              <a:rPr lang="pl-PL" b="1" dirty="0" smtClean="0">
                <a:solidFill>
                  <a:schemeClr val="tx1"/>
                </a:solidFill>
              </a:rPr>
            </a:br>
            <a:r>
              <a:rPr lang="pl-PL" b="1" dirty="0" smtClean="0">
                <a:solidFill>
                  <a:schemeClr val="tx1"/>
                </a:solidFill>
              </a:rPr>
              <a:t>Chcielibyśmy przedstawić dzisiaj wyniki w poszczególnych standardach: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743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934891"/>
          </a:xfrm>
        </p:spPr>
        <p:txBody>
          <a:bodyPr>
            <a:normAutofit/>
          </a:bodyPr>
          <a:lstStyle/>
          <a:p>
            <a:pPr marL="342900" indent="-342900" algn="ctr">
              <a:defRPr/>
            </a:pPr>
            <a:r>
              <a:rPr lang="pl-PL" sz="2400" i="1" dirty="0" smtClean="0">
                <a:solidFill>
                  <a:srgbClr val="7030A0"/>
                </a:solidFill>
              </a:rPr>
              <a:t>Standard 1-szy </a:t>
            </a:r>
            <a:r>
              <a:rPr lang="pl-PL" sz="20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Koncepcja pracy szkoły, jej struktura                    i organizacja sprzyjają uczestnictwu społeczności szkolnej w realizacji działań w zakresie promocji zdrowia oraz skuteczności i długofalowości tych działań.</a:t>
            </a:r>
            <a:r>
              <a:rPr lang="pl-P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l-P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l-PL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l-PL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pl-PL" sz="2400" b="1" dirty="0" smtClean="0">
                <a:solidFill>
                  <a:srgbClr val="7030A0"/>
                </a:solidFill>
              </a:rPr>
              <a:t>Podsumowanie wyników w standardzie pierwszym  </a:t>
            </a: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>
                <a:solidFill>
                  <a:schemeClr val="tx1"/>
                </a:solidFill>
              </a:rPr>
              <a:t>Średnia liczba punktów dla standardu drugiego dla wszystkich badanych grup: </a:t>
            </a:r>
            <a:r>
              <a:rPr lang="pl-PL" sz="2400" b="1" dirty="0" smtClean="0">
                <a:solidFill>
                  <a:srgbClr val="FF0000"/>
                </a:solidFill>
              </a:rPr>
              <a:t>4,7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b="1" dirty="0" smtClean="0">
                <a:solidFill>
                  <a:schemeClr val="tx1"/>
                </a:solidFill>
              </a:rPr>
              <a:t>Problem priorytetowy: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 </a:t>
            </a:r>
            <a:r>
              <a:rPr lang="pl-PL" sz="2400" dirty="0" smtClean="0">
                <a:solidFill>
                  <a:srgbClr val="FF0000"/>
                </a:solidFill>
              </a:rPr>
              <a:t>Udział wszystkich pracowników w szkoleniach.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927465" y="679271"/>
          <a:ext cx="9927770" cy="5303518"/>
        </p:xfrm>
        <a:graphic>
          <a:graphicData uri="http://schemas.openxmlformats.org/drawingml/2006/table">
            <a:tbl>
              <a:tblPr/>
              <a:tblGrid>
                <a:gridCol w="4200599"/>
                <a:gridCol w="1049813"/>
                <a:gridCol w="4677358"/>
              </a:tblGrid>
              <a:tr h="12532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Calibri"/>
                          <a:ea typeface="Times New Roman"/>
                          <a:cs typeface="Times New Roman"/>
                        </a:rPr>
                        <a:t>Wymiar</a:t>
                      </a:r>
                      <a:endParaRPr lang="pl-PL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latin typeface="Calibri"/>
                          <a:ea typeface="Times New Roman"/>
                          <a:cs typeface="Times New Roman"/>
                        </a:rPr>
                        <a:t>Średnia liczba punktów</a:t>
                      </a:r>
                      <a:endParaRPr lang="pl-PL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Calibri"/>
                          <a:ea typeface="Times New Roman"/>
                          <a:cs typeface="Times New Roman"/>
                        </a:rPr>
                        <a:t>Wybrane elementy, których poprawa jest pilna i możliwa</a:t>
                      </a:r>
                      <a:endParaRPr lang="pl-PL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latin typeface="Calibri"/>
                          <a:ea typeface="Times New Roman"/>
                          <a:cs typeface="Times New Roman"/>
                        </a:rPr>
                        <a:t>(wybierz je z kolumny 3)</a:t>
                      </a: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latin typeface="Calibri"/>
                          <a:ea typeface="Times New Roman"/>
                          <a:cs typeface="Times New Roman"/>
                        </a:rPr>
                        <a:t>a</a:t>
                      </a: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latin typeface="Calibri"/>
                          <a:ea typeface="Times New Roman"/>
                          <a:cs typeface="Times New Roman"/>
                        </a:rPr>
                        <a:t>b</a:t>
                      </a: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latin typeface="Calibri"/>
                          <a:ea typeface="Times New Roman"/>
                          <a:cs typeface="Times New Roman"/>
                        </a:rPr>
                        <a:t>c</a:t>
                      </a:r>
                    </a:p>
                  </a:txBody>
                  <a:tcPr marL="59542" marR="59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9764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800" dirty="0" smtClean="0">
                          <a:latin typeface="Calibri"/>
                          <a:ea typeface="Times New Roman"/>
                          <a:cs typeface="Times New Roman"/>
                        </a:rPr>
                        <a:t>1. Uwzględnienie </a:t>
                      </a:r>
                      <a:r>
                        <a:rPr lang="pl-PL" sz="1800" dirty="0">
                          <a:latin typeface="Calibri"/>
                          <a:ea typeface="Times New Roman"/>
                          <a:cs typeface="Times New Roman"/>
                        </a:rPr>
                        <a:t>promocji zdrowia w dokumentach oraz pracy </a:t>
                      </a:r>
                      <a:br>
                        <a:rPr lang="pl-PL" sz="1800" dirty="0"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pl-PL" sz="1800" dirty="0">
                          <a:latin typeface="Calibri"/>
                          <a:ea typeface="Times New Roman"/>
                          <a:cs typeface="Times New Roman"/>
                        </a:rPr>
                        <a:t>i życiu szkoły</a:t>
                      </a: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Calibri"/>
                          <a:ea typeface="Times New Roman"/>
                          <a:cs typeface="Times New Roman"/>
                        </a:rPr>
                        <a:t>4,4</a:t>
                      </a:r>
                      <a:endParaRPr lang="pl-PL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latin typeface="Calibri"/>
                          <a:ea typeface="Times New Roman"/>
                          <a:cs typeface="Times New Roman"/>
                        </a:rPr>
                        <a:t>Szkolenia/warsztaty na temat zdrowia i dbałości o nie dla pracowników niepedagogicznych szkoły.</a:t>
                      </a:r>
                    </a:p>
                  </a:txBody>
                  <a:tcPr marL="59542" marR="59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6509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800" dirty="0" smtClean="0">
                          <a:latin typeface="Calibri"/>
                          <a:ea typeface="Times New Roman"/>
                          <a:cs typeface="Times New Roman"/>
                        </a:rPr>
                        <a:t>2. Struktura </a:t>
                      </a:r>
                      <a:r>
                        <a:rPr lang="pl-PL" sz="1800" dirty="0">
                          <a:latin typeface="Calibri"/>
                          <a:ea typeface="Times New Roman"/>
                          <a:cs typeface="Times New Roman"/>
                        </a:rPr>
                        <a:t>dla realizacji programu szkoły promującej zdrowie  </a:t>
                      </a: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latin typeface="Calibri"/>
                          <a:ea typeface="Times New Roman"/>
                          <a:cs typeface="Times New Roman"/>
                        </a:rPr>
                        <a:t>4,8</a:t>
                      </a:r>
                      <a:endParaRPr lang="pl-PL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latin typeface="Calibri"/>
                          <a:ea typeface="Calibri"/>
                          <a:cs typeface="Times New Roman"/>
                        </a:rPr>
                        <a:t>Włączenie pielęgniarki w planowanie i ewaluację</a:t>
                      </a:r>
                      <a:endParaRPr lang="pl-PL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2" marR="59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9764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800" dirty="0" smtClean="0">
                          <a:latin typeface="Calibri"/>
                          <a:ea typeface="Times New Roman"/>
                          <a:cs typeface="Times New Roman"/>
                        </a:rPr>
                        <a:t>3. Szkolenia</a:t>
                      </a:r>
                      <a:r>
                        <a:rPr lang="pl-PL" sz="1800" dirty="0">
                          <a:latin typeface="Calibri"/>
                          <a:ea typeface="Times New Roman"/>
                          <a:cs typeface="Times New Roman"/>
                        </a:rPr>
                        <a:t>, systematyczne informowanie i dostępność informacji na temat koncepcji szkoły promującej zdrowie</a:t>
                      </a: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latin typeface="Calibri"/>
                          <a:ea typeface="Times New Roman"/>
                          <a:cs typeface="Times New Roman"/>
                        </a:rPr>
                        <a:t>4,5</a:t>
                      </a:r>
                      <a:endParaRPr lang="pl-PL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latin typeface="Calibri"/>
                          <a:ea typeface="Calibri"/>
                          <a:cs typeface="Times New Roman"/>
                        </a:rPr>
                        <a:t>Udział wszystkich pracowników w szkoleniach.</a:t>
                      </a:r>
                      <a:endParaRPr lang="pl-PL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2" marR="59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6509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800" dirty="0" smtClean="0">
                          <a:latin typeface="Calibri"/>
                          <a:ea typeface="Times New Roman"/>
                          <a:cs typeface="Times New Roman"/>
                        </a:rPr>
                        <a:t>4. Planowanie </a:t>
                      </a:r>
                      <a:r>
                        <a:rPr lang="pl-PL" sz="1800" dirty="0">
                          <a:latin typeface="Calibri"/>
                          <a:ea typeface="Times New Roman"/>
                          <a:cs typeface="Times New Roman"/>
                        </a:rPr>
                        <a:t>i ewaluacja działań w zakresie promocji zdrowia</a:t>
                      </a: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pl-PL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2" marR="59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934891"/>
          </a:xfrm>
        </p:spPr>
        <p:txBody>
          <a:bodyPr>
            <a:normAutofit/>
          </a:bodyPr>
          <a:lstStyle/>
          <a:p>
            <a:pPr algn="ctr"/>
            <a:r>
              <a:rPr lang="pl-PL" sz="2400" i="1" dirty="0" smtClean="0">
                <a:solidFill>
                  <a:srgbClr val="00B050"/>
                </a:solidFill>
              </a:rPr>
              <a:t>Standard 2-gi </a:t>
            </a:r>
            <a:r>
              <a:rPr lang="pl-PL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Klimat społeczny szkoły sprzyja zdrowiu i dobremu samopoczuciu uczniów, nauczycieli i innych pracowników szkoły oraz rodziców uczniów.</a:t>
            </a:r>
            <a:r>
              <a:rPr lang="pl-P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l-P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l-P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l-P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l-PL" sz="2400" b="1" dirty="0" smtClean="0">
                <a:solidFill>
                  <a:srgbClr val="0070C0"/>
                </a:solidFill>
              </a:rPr>
              <a:t>Podsumowanie wyników w standardzie drugim </a:t>
            </a: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>
                <a:solidFill>
                  <a:schemeClr val="tx1"/>
                </a:solidFill>
              </a:rPr>
              <a:t>Średnia liczba punktów dla standardu drugiego dla wszystkich badanych grup: </a:t>
            </a:r>
            <a:r>
              <a:rPr lang="pl-PL" sz="2400" b="1" dirty="0" smtClean="0">
                <a:solidFill>
                  <a:srgbClr val="FF0000"/>
                </a:solidFill>
              </a:rPr>
              <a:t>3,9</a:t>
            </a:r>
            <a:r>
              <a:rPr lang="pl-PL" sz="2400" dirty="0" smtClean="0">
                <a:solidFill>
                  <a:srgbClr val="FF0000"/>
                </a:solidFill>
              </a:rPr>
              <a:t>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b="1" dirty="0" smtClean="0">
                <a:solidFill>
                  <a:schemeClr val="tx1"/>
                </a:solidFill>
              </a:rPr>
              <a:t>Problem priorytetowy (wybrany na podstawie zapisów w kolumnie 5):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 </a:t>
            </a:r>
            <a:r>
              <a:rPr lang="pl-PL" sz="2400" b="1" dirty="0" smtClean="0">
                <a:solidFill>
                  <a:srgbClr val="FF0000"/>
                </a:solidFill>
              </a:rPr>
              <a:t>Zmiana niewłaściwych zachowań wśród uczniów</a:t>
            </a:r>
            <a:br>
              <a:rPr lang="pl-PL" sz="2400" b="1" dirty="0" smtClean="0">
                <a:solidFill>
                  <a:srgbClr val="FF0000"/>
                </a:solidFill>
              </a:rPr>
            </a:br>
            <a:r>
              <a:rPr lang="pl-PL" sz="2400" b="1" dirty="0" smtClean="0">
                <a:solidFill>
                  <a:srgbClr val="FF0000"/>
                </a:solidFill>
              </a:rPr>
              <a:t> - agresja słowna 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470262" y="235130"/>
          <a:ext cx="10802984" cy="6315983"/>
        </p:xfrm>
        <a:graphic>
          <a:graphicData uri="http://schemas.openxmlformats.org/drawingml/2006/table">
            <a:tbl>
              <a:tblPr/>
              <a:tblGrid>
                <a:gridCol w="4570916"/>
                <a:gridCol w="1142363"/>
                <a:gridCol w="5089705"/>
              </a:tblGrid>
              <a:tr h="1185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latin typeface="Calibri"/>
                          <a:ea typeface="Times New Roman"/>
                          <a:cs typeface="Times New Roman"/>
                        </a:rPr>
                        <a:t>Wymiar</a:t>
                      </a: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latin typeface="Calibri"/>
                          <a:ea typeface="Times New Roman"/>
                          <a:cs typeface="Times New Roman"/>
                        </a:rPr>
                        <a:t>Średnia liczba punktów</a:t>
                      </a: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Calibri"/>
                          <a:ea typeface="Times New Roman"/>
                          <a:cs typeface="Times New Roman"/>
                        </a:rPr>
                        <a:t>Wybrane elementy, których poprawa </a:t>
                      </a:r>
                      <a:endParaRPr lang="pl-PL" sz="1800" b="1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jest </a:t>
                      </a:r>
                      <a:r>
                        <a:rPr lang="pl-PL" sz="1800" b="1" dirty="0">
                          <a:latin typeface="Calibri"/>
                          <a:ea typeface="Times New Roman"/>
                          <a:cs typeface="Times New Roman"/>
                        </a:rPr>
                        <a:t>pilna i </a:t>
                      </a:r>
                      <a:r>
                        <a:rPr lang="pl-PL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możliwa</a:t>
                      </a:r>
                      <a:endParaRPr lang="pl-PL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latin typeface="Calibri"/>
                          <a:ea typeface="Times New Roman"/>
                          <a:cs typeface="Times New Roman"/>
                        </a:rPr>
                        <a:t>a</a:t>
                      </a: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latin typeface="Calibri"/>
                          <a:ea typeface="Times New Roman"/>
                          <a:cs typeface="Times New Roman"/>
                        </a:rPr>
                        <a:t>b</a:t>
                      </a: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latin typeface="Calibri"/>
                          <a:ea typeface="Times New Roman"/>
                          <a:cs typeface="Times New Roman"/>
                        </a:rPr>
                        <a:t>c</a:t>
                      </a:r>
                    </a:p>
                  </a:txBody>
                  <a:tcPr marL="59542" marR="59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4923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Uczniowie </a:t>
                      </a: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Calibri"/>
                          <a:ea typeface="Times New Roman"/>
                          <a:cs typeface="Times New Roman"/>
                        </a:rPr>
                        <a:t>3,7</a:t>
                      </a: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Calibri"/>
                          <a:ea typeface="Times New Roman"/>
                          <a:cs typeface="Times New Roman"/>
                        </a:rPr>
                        <a:t>Ustalanie z uczniami zasad i reguł pracy na lekcji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Calibri"/>
                          <a:ea typeface="Times New Roman"/>
                          <a:cs typeface="Times New Roman"/>
                        </a:rPr>
                        <a:t>Branie pod uwagę uwag i opinii uczniów w </a:t>
                      </a:r>
                      <a:r>
                        <a:rPr lang="pl-PL" sz="1400" dirty="0" smtClean="0">
                          <a:latin typeface="Calibri"/>
                          <a:ea typeface="Times New Roman"/>
                          <a:cs typeface="Times New Roman"/>
                        </a:rPr>
                        <a:t>sprawach,</a:t>
                      </a:r>
                      <a:r>
                        <a:rPr lang="pl-PL" sz="14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4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400" dirty="0">
                          <a:latin typeface="Calibri"/>
                          <a:ea typeface="Times New Roman"/>
                          <a:cs typeface="Times New Roman"/>
                        </a:rPr>
                        <a:t>które ich dotyczą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Calibri"/>
                          <a:ea typeface="Times New Roman"/>
                          <a:cs typeface="Times New Roman"/>
                        </a:rPr>
                        <a:t>Traktowanie ucznia, dostrzeganie jego dobrych stron</a:t>
                      </a:r>
                      <a:r>
                        <a:rPr lang="pl-PL" sz="1400" dirty="0" smtClean="0">
                          <a:latin typeface="Calibri"/>
                          <a:ea typeface="Times New Roman"/>
                          <a:cs typeface="Times New Roman"/>
                        </a:rPr>
                        <a:t>, pomaganie </a:t>
                      </a:r>
                      <a:r>
                        <a:rPr lang="pl-PL" sz="1400" dirty="0">
                          <a:latin typeface="Calibri"/>
                          <a:ea typeface="Times New Roman"/>
                          <a:cs typeface="Times New Roman"/>
                        </a:rPr>
                        <a:t>w </a:t>
                      </a:r>
                      <a:r>
                        <a:rPr lang="pl-PL" sz="1400" dirty="0" smtClean="0">
                          <a:latin typeface="Calibri"/>
                          <a:ea typeface="Times New Roman"/>
                          <a:cs typeface="Times New Roman"/>
                        </a:rPr>
                        <a:t>trudnościach.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latin typeface="Calibri"/>
                          <a:ea typeface="Times New Roman"/>
                          <a:cs typeface="Times New Roman"/>
                        </a:rPr>
                        <a:t>Zwrócenie uwagi na  sprawiedliwe traktowanie ucznia, życzliwość wobec niego,  dostrzeganie  tego,  w czym uczeń jest dobry.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latin typeface="Calibri"/>
                          <a:ea typeface="Times New Roman"/>
                          <a:cs typeface="Times New Roman"/>
                        </a:rPr>
                        <a:t>Zwrócenie uwagi na stosunki między rówieśnikami, wzajemny szacunek, tolerancję  życzliwość.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2777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2. Nauczyciele </a:t>
                      </a: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Calibri"/>
                          <a:ea typeface="Times New Roman"/>
                          <a:cs typeface="Times New Roman"/>
                        </a:rPr>
                        <a:t>4,7</a:t>
                      </a: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Nieuwzględnianie w dostatecznym stopniu zdania nauczycieli w sprawach dotyczących życia i pracy szkoły, oraz branie go  pod uwagę.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Poprawa relacji z uczniami.</a:t>
                      </a:r>
                      <a:endParaRPr lang="pl-PL" sz="1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0713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3.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Pracownicy niepedagogiczni </a:t>
                      </a: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Calibri"/>
                          <a:ea typeface="Times New Roman"/>
                          <a:cs typeface="Times New Roman"/>
                        </a:rPr>
                        <a:t>4,2</a:t>
                      </a: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Stwarzanie pracownikom niepedagogicznym możliwości uczestnictwa w życiu szkoły.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Dbanie o relacje pracowników niepedagogicznych z  uczniami.</a:t>
                      </a:r>
                      <a:endParaRPr lang="pl-PL" sz="1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7143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2000" dirty="0" smtClean="0">
                          <a:latin typeface="Calibri"/>
                          <a:ea typeface="Times New Roman"/>
                          <a:cs typeface="Times New Roman"/>
                        </a:rPr>
                        <a:t>4.</a:t>
                      </a:r>
                      <a:r>
                        <a:rPr lang="pl-PL" sz="20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Rodzice </a:t>
                      </a: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pl-PL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542" marR="59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Stwarzanie rodzicom większej możliwości uczestnictwa w życiu szkoły.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Poprawienie relacji z nauczycielami i dyrekcją.</a:t>
                      </a:r>
                      <a:endParaRPr lang="pl-PL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402</TotalTime>
  <Words>816</Words>
  <Application>Microsoft Office PowerPoint</Application>
  <PresentationFormat>Niestandardowy</PresentationFormat>
  <Paragraphs>114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Faseta</vt:lpstr>
      <vt:lpstr>Autoewaluacja SZPZ 2018/2019  Szkoła Podstawowa Nr 4  w Rumi</vt:lpstr>
      <vt:lpstr>Nasza szkoła przystąpiła do programu  Szkoła Promująca Zdrowie  w roku szkolnym 2018/2019</vt:lpstr>
      <vt:lpstr>W maju przeprowadziliśmy badanie wśród całej społeczności szkolnej  tzw. AUTOEWALUACJĘ,  która obrazuje stan poszczególnych obszarów określonych w programie SZPZ.</vt:lpstr>
      <vt:lpstr>Prezentacja programu PowerPoint</vt:lpstr>
      <vt:lpstr>Badanie przeprowadzono wśród nauczycieli, rodziców, pracowników niepedagogicznych i uczniów  Chcielibyśmy przedstawić dzisiaj wyniki w poszczególnych standardach:</vt:lpstr>
      <vt:lpstr>Standard 1-szy  Koncepcja pracy szkoły, jej struktura                    i organizacja sprzyjają uczestnictwu społeczności szkolnej w realizacji działań w zakresie promocji zdrowia oraz skuteczności i długofalowości tych działań.  Podsumowanie wyników w standardzie pierwszym    Średnia liczba punktów dla standardu drugiego dla wszystkich badanych grup: 4,7  Problem priorytetowy:   Udział wszystkich pracowników w szkoleniach. </vt:lpstr>
      <vt:lpstr>Prezentacja programu PowerPoint</vt:lpstr>
      <vt:lpstr>Standard 2-gi Klimat społeczny szkoły sprzyja zdrowiu i dobremu samopoczuciu uczniów, nauczycieli i innych pracowników szkoły oraz rodziców uczniów.  Podsumowanie wyników w standardzie drugim   Średnia liczba punktów dla standardu drugiego dla wszystkich badanych grup: 3,9   Problem priorytetowy (wybrany na podstawie zapisów w kolumnie 5):  Zmiana niewłaściwych zachowań wśród uczniów  - agresja słowna  </vt:lpstr>
      <vt:lpstr>Prezentacja programu PowerPoint</vt:lpstr>
      <vt:lpstr>Standard 3-ci    Szkoła realizuje edukację zdrowotną  i program profilaktyki dla uczniów, nauczycieli i innych pracowników szkoły oraz dąży do poprawy skuteczności działań w tym zakresie.  Podsumowanie wyników w standardzie trzecim    Średnia liczba punktów dla standardu drugiego dla wszystkich badanych grup: 4,4  Problem priorytetowy:  Szkolenia dla pracowników niepedagogicznych  </vt:lpstr>
      <vt:lpstr>Prezentacja programu PowerPoint</vt:lpstr>
      <vt:lpstr>Standard 4-ty Warunki oraz organizacja nauki i pracy sprzyjają zdrowiu i dobremu samopoczuciu uczniów, nauczycieli i innych pracowników szkoły oraz współpracy z rodzicami.   Podsumowanie wyników w standardzie czwartym     Średnia liczba punktów dla standardu drugiego dla wszystkich badanych grup: 4,2  Problem priorytetowy:   Bieżące sprawdzanie stanu pomieszczeń szkolnych oraz wyposażenia łazienek w środki czystości.     </vt:lpstr>
      <vt:lpstr>Prezentacja programu PowerPoint</vt:lpstr>
      <vt:lpstr>Co będzie się działa w tym roku szkolnym? </vt:lpstr>
      <vt:lpstr>Nasze oddziały przedszkolne od roku 2019/2020 rozpoczynają pracę w programie Przedszkole Promujące Zdrowie  Koordynator: Karolina Lademann   Życzymy powodzenia! </vt:lpstr>
      <vt:lpstr>Dziękujemy za uwagę.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Magda1</dc:creator>
  <cp:lastModifiedBy>Użytkownik systemu Windows</cp:lastModifiedBy>
  <cp:revision>34</cp:revision>
  <dcterms:created xsi:type="dcterms:W3CDTF">2017-02-20T19:55:30Z</dcterms:created>
  <dcterms:modified xsi:type="dcterms:W3CDTF">2019-11-26T11:18:57Z</dcterms:modified>
</cp:coreProperties>
</file>