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4" r:id="rId4"/>
    <p:sldId id="271" r:id="rId5"/>
    <p:sldId id="273" r:id="rId6"/>
    <p:sldId id="269" r:id="rId7"/>
    <p:sldId id="257" r:id="rId8"/>
    <p:sldId id="258" r:id="rId9"/>
    <p:sldId id="259" r:id="rId10"/>
    <p:sldId id="286" r:id="rId11"/>
    <p:sldId id="287" r:id="rId12"/>
    <p:sldId id="260" r:id="rId13"/>
    <p:sldId id="261" r:id="rId14"/>
    <p:sldId id="263" r:id="rId15"/>
    <p:sldId id="288" r:id="rId16"/>
    <p:sldId id="279" r:id="rId17"/>
    <p:sldId id="275" r:id="rId18"/>
    <p:sldId id="276" r:id="rId19"/>
    <p:sldId id="265" r:id="rId20"/>
    <p:sldId id="266" r:id="rId21"/>
    <p:sldId id="283" r:id="rId22"/>
    <p:sldId id="264" r:id="rId23"/>
    <p:sldId id="284" r:id="rId24"/>
    <p:sldId id="285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Przemoc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7B3013-E667-4D7C-B54D-00986CA18952}"/>
              </a:ext>
            </a:extLst>
          </p:cNvPr>
          <p:cNvSpPr/>
          <p:nvPr/>
        </p:nvSpPr>
        <p:spPr>
          <a:xfrm>
            <a:off x="10502283" y="6418555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5426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77EA48-C292-4259-93C3-258724F4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Przemoc i jej konsekwencje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09B76B-B2B6-4572-A8AE-851FBC8E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b="1" dirty="0"/>
              <a:t>§ 83  Statutu Szkoły</a:t>
            </a:r>
          </a:p>
          <a:p>
            <a:pPr marL="0" indent="0" algn="just">
              <a:buNone/>
            </a:pPr>
            <a:r>
              <a:rPr lang="pl-PL" dirty="0"/>
              <a:t>3. Szkoła może stosować wobec uczniów następujące rodzaje kar, o których każdorazowo informowany jest rodzic: </a:t>
            </a:r>
          </a:p>
          <a:p>
            <a:pPr marL="0" indent="0" algn="just">
              <a:buNone/>
            </a:pPr>
            <a:r>
              <a:rPr lang="pl-PL" b="1" dirty="0"/>
              <a:t>1) upomnienie ustne nauczyciela/wychowawcy </a:t>
            </a:r>
          </a:p>
          <a:p>
            <a:pPr marL="0" indent="0" algn="just">
              <a:buNone/>
            </a:pPr>
            <a:r>
              <a:rPr lang="pl-PL" b="1" dirty="0"/>
              <a:t>2) pisemną uwagę w dzienniku, zeszycie uwag lub dzienniczku </a:t>
            </a:r>
          </a:p>
          <a:p>
            <a:pPr marL="0" indent="0" algn="just">
              <a:buNone/>
            </a:pPr>
            <a:r>
              <a:rPr lang="pl-PL" b="1" dirty="0"/>
              <a:t>3) </a:t>
            </a:r>
            <a:r>
              <a:rPr lang="pl-PL" dirty="0"/>
              <a:t>wychowawca oddziału w przypadku pkt. 1) i 2) może dodatkowo zastosować kary: </a:t>
            </a:r>
          </a:p>
          <a:p>
            <a:pPr lvl="1" algn="just"/>
            <a:r>
              <a:rPr lang="pl-PL" dirty="0"/>
              <a:t>a) </a:t>
            </a:r>
            <a:r>
              <a:rPr lang="pl-PL" b="1" dirty="0"/>
              <a:t>prace społeczno-użyteczne na rzecz szkoły</a:t>
            </a:r>
            <a:r>
              <a:rPr lang="pl-PL" dirty="0"/>
              <a:t>, </a:t>
            </a:r>
          </a:p>
          <a:p>
            <a:pPr lvl="1" algn="just"/>
            <a:r>
              <a:rPr lang="pl-PL" dirty="0"/>
              <a:t>b) </a:t>
            </a:r>
            <a:r>
              <a:rPr lang="pl-PL" b="1" dirty="0"/>
              <a:t>zakaz udziału w imprezach oddziałowych i szkolnych</a:t>
            </a:r>
            <a:r>
              <a:rPr lang="pl-PL" dirty="0"/>
              <a:t>, </a:t>
            </a:r>
          </a:p>
          <a:p>
            <a:pPr marL="0" indent="0" algn="just">
              <a:buNone/>
            </a:pPr>
            <a:r>
              <a:rPr lang="pl-PL" b="1" dirty="0"/>
              <a:t>4) pisemną naganę wychowawcy oddziału</a:t>
            </a:r>
            <a:r>
              <a:rPr lang="pl-PL" dirty="0"/>
              <a:t>,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653982D-09B9-427F-B95D-92365F66F686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766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89A1A-201F-414A-AD72-ABDA364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Przemoc i jej konsekwencje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1B2DD5-C960-4760-804A-E1450358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5) pisemną naganę dyrektora szkoły za: </a:t>
            </a:r>
          </a:p>
          <a:p>
            <a:pPr lvl="1" algn="just"/>
            <a:r>
              <a:rPr lang="pl-PL" dirty="0"/>
              <a:t>a)  </a:t>
            </a:r>
            <a:r>
              <a:rPr lang="pl-PL" u="sng" dirty="0"/>
              <a:t>stosowanie agresji </a:t>
            </a:r>
            <a:r>
              <a:rPr lang="pl-PL" dirty="0"/>
              <a:t>wobec uczniów i pracowników szkoły; </a:t>
            </a:r>
          </a:p>
          <a:p>
            <a:pPr lvl="1" algn="just"/>
            <a:r>
              <a:rPr lang="pl-PL" dirty="0"/>
              <a:t>b)  </a:t>
            </a:r>
            <a:r>
              <a:rPr lang="pl-PL" u="sng" dirty="0"/>
              <a:t>dewastację</a:t>
            </a:r>
            <a:r>
              <a:rPr lang="pl-PL" dirty="0"/>
              <a:t> mienia szkoły lub własności innych osób; </a:t>
            </a:r>
          </a:p>
          <a:p>
            <a:pPr lvl="1" algn="just"/>
            <a:r>
              <a:rPr lang="pl-PL" dirty="0"/>
              <a:t>c)   </a:t>
            </a:r>
            <a:r>
              <a:rPr lang="pl-PL" u="sng" dirty="0"/>
              <a:t>kradzież</a:t>
            </a:r>
            <a:r>
              <a:rPr lang="pl-PL" dirty="0"/>
              <a:t>, </a:t>
            </a:r>
            <a:r>
              <a:rPr lang="pl-PL" u="sng" dirty="0"/>
              <a:t>oszustwo</a:t>
            </a:r>
            <a:r>
              <a:rPr lang="pl-PL" dirty="0"/>
              <a:t>;</a:t>
            </a:r>
          </a:p>
          <a:p>
            <a:pPr lvl="1" algn="just"/>
            <a:r>
              <a:rPr lang="pl-PL" dirty="0"/>
              <a:t>d) </a:t>
            </a:r>
            <a:r>
              <a:rPr lang="pl-PL" u="sng" dirty="0"/>
              <a:t>narażenie na utratę zdrowia</a:t>
            </a:r>
            <a:r>
              <a:rPr lang="pl-PL" dirty="0"/>
              <a:t> lub życia swojego i innych członków społeczności szkolnej; </a:t>
            </a:r>
          </a:p>
          <a:p>
            <a:pPr lvl="1" algn="just"/>
            <a:r>
              <a:rPr lang="pl-PL" dirty="0"/>
              <a:t>e)  posiadania, zażywania lub rozprowadzania używek;</a:t>
            </a:r>
          </a:p>
          <a:p>
            <a:pPr lvl="1" algn="just"/>
            <a:r>
              <a:rPr lang="pl-PL" dirty="0"/>
              <a:t>f) trzykrotne wykroczenie dotyczące tego samego punktu statutu szkoły, mimo otrzymanego wcześniej upomnienia</a:t>
            </a:r>
          </a:p>
          <a:p>
            <a:pPr marL="0" indent="0" algn="just">
              <a:buNone/>
            </a:pPr>
            <a:r>
              <a:rPr lang="pl-PL" dirty="0"/>
              <a:t>9) </a:t>
            </a:r>
            <a:r>
              <a:rPr lang="pl-PL" b="1" dirty="0"/>
              <a:t>gdy zachowanie ucznia jest wyjątkowo naganne</a:t>
            </a:r>
            <a:r>
              <a:rPr lang="pl-PL" dirty="0"/>
              <a:t>, w szczególnych przypadkach,  dyrektor w porozumieniu z radą pedagogiczną może skierować wniosek do Pomorskiego Kuratora Oświaty o </a:t>
            </a:r>
            <a:r>
              <a:rPr lang="pl-PL" b="1" dirty="0"/>
              <a:t>karne przeniesienie ucznia do innej szkoły w trybie natychmiastowym z pominięciem gradacji kar</a:t>
            </a:r>
            <a:r>
              <a:rPr lang="pl-PL" dirty="0"/>
              <a:t>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15E7EAC-F4BB-4EE3-9E65-6A688FFFFB88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18819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Przemoc a odpowiedzialność Karna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2394" y="1960701"/>
            <a:ext cx="9354605" cy="4668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b="1" dirty="0"/>
              <a:t>Art.  207. KK  [Znęcanie się]</a:t>
            </a:r>
          </a:p>
          <a:p>
            <a:pPr marL="0" indent="0" algn="just">
              <a:buNone/>
            </a:pPr>
            <a:r>
              <a:rPr lang="pl-PL" dirty="0"/>
              <a:t>§  1. </a:t>
            </a:r>
          </a:p>
          <a:p>
            <a:pPr algn="just"/>
            <a:r>
              <a:rPr lang="pl-PL" dirty="0"/>
              <a:t>Kto znęca się fizycznie lub psychicznie nad osobą najbliższą lub nad inną osobą pozostającą w stałym lub przemijającym stosunku zależności od sprawcy, </a:t>
            </a:r>
            <a:r>
              <a:rPr lang="pl-PL" b="1" dirty="0"/>
              <a:t>podlega karze pozbawienia wolności od 3 miesięcy do lat 5.</a:t>
            </a:r>
          </a:p>
          <a:p>
            <a:pPr marL="0" indent="0" algn="just">
              <a:buNone/>
            </a:pPr>
            <a:r>
              <a:rPr lang="pl-PL" dirty="0"/>
              <a:t>§  1a. </a:t>
            </a:r>
          </a:p>
          <a:p>
            <a:pPr algn="just"/>
            <a:r>
              <a:rPr lang="pl-PL" dirty="0"/>
              <a:t>Kto znęca się fizycznie lub psychicznie nad osobą nieporadną ze względu na jej wiek, stan psychiczny lub fizyczny, </a:t>
            </a:r>
            <a:r>
              <a:rPr lang="pl-PL" b="1" dirty="0"/>
              <a:t>podlega karze pozbawienia wolności od 6 miesięcy do lat 8.</a:t>
            </a:r>
          </a:p>
          <a:p>
            <a:pPr marL="0" indent="0" algn="just">
              <a:buNone/>
            </a:pPr>
            <a:r>
              <a:rPr lang="pl-PL" dirty="0"/>
              <a:t>§  2. </a:t>
            </a:r>
          </a:p>
          <a:p>
            <a:pPr algn="just"/>
            <a:r>
              <a:rPr lang="pl-PL" dirty="0"/>
              <a:t>Jeżeli czyn określony w § 1 lub 1a połączony jest ze stosowaniem szczególnego okrucieństwa, </a:t>
            </a:r>
            <a:r>
              <a:rPr lang="pl-PL" b="1" dirty="0"/>
              <a:t>sprawca podlega karze pozbawienia wolności od roku do lat 10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r>
              <a:rPr lang="pl-PL" dirty="0"/>
              <a:t>§  3. </a:t>
            </a:r>
          </a:p>
          <a:p>
            <a:pPr algn="just"/>
            <a:r>
              <a:rPr lang="pl-PL" dirty="0"/>
              <a:t>Jeżeli następstwem czynu określonego w § 1-2 jest targnięcie się pokrzywdzonego na własne życie, </a:t>
            </a:r>
            <a:r>
              <a:rPr lang="pl-PL" b="1" dirty="0"/>
              <a:t>sprawca podlega karze pozbawienia wolności od lat 2 do 12.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A234981-8F77-4627-BBF3-8D44ADD7C693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40093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Przemoc a odpowiedzialność Karna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418819" y="1998980"/>
            <a:ext cx="9784080" cy="4592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b="1" dirty="0"/>
              <a:t>Kodeks Karny:</a:t>
            </a:r>
          </a:p>
          <a:p>
            <a:pPr marL="0" indent="0">
              <a:buNone/>
            </a:pPr>
            <a:endParaRPr lang="pl-PL" sz="2400" b="1" dirty="0"/>
          </a:p>
          <a:p>
            <a:r>
              <a:rPr lang="pl-PL" dirty="0"/>
              <a:t>Art.190. – grożenie wyrządzeniem szkody</a:t>
            </a:r>
          </a:p>
          <a:p>
            <a:r>
              <a:rPr lang="pl-PL" dirty="0"/>
              <a:t>Art. 190a. – nękanie, wzbudzanie poczucia zagrożenia, naruszanie prywatności</a:t>
            </a:r>
          </a:p>
          <a:p>
            <a:r>
              <a:rPr lang="pl-PL" dirty="0"/>
              <a:t>Art.191. – zmuszanie do określonego działania lub zaniechania</a:t>
            </a:r>
          </a:p>
          <a:p>
            <a:r>
              <a:rPr lang="pl-PL" dirty="0"/>
              <a:t>Art.212. – pomówienia, publiczne poniżanie </a:t>
            </a:r>
          </a:p>
          <a:p>
            <a:r>
              <a:rPr lang="pl-PL" dirty="0"/>
              <a:t>Art.216. – znieważanie publiczne lub na osobności</a:t>
            </a:r>
          </a:p>
          <a:p>
            <a:r>
              <a:rPr lang="pl-PL" dirty="0"/>
              <a:t>Art.217. – uderzanie, naruszanie nietykalności cielesnej</a:t>
            </a:r>
          </a:p>
          <a:p>
            <a:r>
              <a:rPr lang="pl-PL" dirty="0"/>
              <a:t>Art.280. – kradzież z użyciem przemocy lub groźby</a:t>
            </a:r>
          </a:p>
          <a:p>
            <a:r>
              <a:rPr lang="pl-PL" dirty="0"/>
              <a:t>Art.288. – niszczenie, uszkadzanie cudzej własności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EFC2D48-814C-4D27-BB6F-124661C5093E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8918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Nie czekaj. Reaguj!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3A97073-4706-4DCE-A5D8-E2B83CF7CA82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9040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Reagowanie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to Nie </a:t>
            </a:r>
            <a:br>
              <a:rPr lang="pl-PL" dirty="0"/>
            </a:br>
            <a:r>
              <a:rPr lang="pl-PL" dirty="0"/>
              <a:t>Donoszenie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1EFF5F3-74F2-4655-B7B0-8589CC2A50C7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9399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117FD27-09C8-4AF8-A402-C2925577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20" y="161262"/>
            <a:ext cx="6359159" cy="6535476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81AD885-61DF-4C86-9AD1-0A18E0764075}"/>
              </a:ext>
            </a:extLst>
          </p:cNvPr>
          <p:cNvSpPr/>
          <p:nvPr/>
        </p:nvSpPr>
        <p:spPr>
          <a:xfrm>
            <a:off x="3821722" y="4603262"/>
            <a:ext cx="5040923" cy="82842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CD5B510-9037-4AFE-B751-0925E50A98FE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41595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BACF201-59E9-42BF-AEFC-5963BCA2EDEF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19D180-555A-4462-B3E1-8D8A2A4C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reagować na przemoc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9DA5FF1-F6C3-458F-8015-181C397D3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52" y="1987826"/>
            <a:ext cx="5356907" cy="4585998"/>
          </a:xfrm>
        </p:spPr>
        <p:txBody>
          <a:bodyPr>
            <a:normAutofit fontScale="92500"/>
          </a:bodyPr>
          <a:lstStyle/>
          <a:p>
            <a:r>
              <a:rPr lang="pl-PL" sz="2800" b="1" dirty="0"/>
              <a:t>Rozmowa</a:t>
            </a:r>
          </a:p>
          <a:p>
            <a:r>
              <a:rPr lang="pl-PL" sz="2800" b="1" dirty="0"/>
              <a:t>Wysłuchanie</a:t>
            </a:r>
          </a:p>
          <a:p>
            <a:r>
              <a:rPr lang="pl-PL" sz="2800" b="1" dirty="0"/>
              <a:t>Wyrażenie troski</a:t>
            </a:r>
          </a:p>
          <a:p>
            <a:r>
              <a:rPr lang="pl-PL" sz="2800" b="1" dirty="0"/>
              <a:t>Wsparcie</a:t>
            </a:r>
          </a:p>
          <a:p>
            <a:r>
              <a:rPr lang="pl-PL" sz="2800" b="1" dirty="0"/>
              <a:t>Zapewnienie pomocy jeżeli mamy taką możliwość</a:t>
            </a:r>
          </a:p>
          <a:p>
            <a:r>
              <a:rPr lang="pl-PL" sz="2800" b="1" dirty="0"/>
              <a:t>Poinformowanie o instytucjach pomocowych</a:t>
            </a:r>
          </a:p>
          <a:p>
            <a:r>
              <a:rPr lang="pl-PL" sz="2800" b="1" dirty="0"/>
              <a:t>Powiadomienie służb lub instytucji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2052" name="Picture 4" descr="Uzależnienie od hazardu - jak rozpoznać, gdzie szukać pomocy.">
            <a:extLst>
              <a:ext uri="{FF2B5EF4-FFF2-40B4-BE49-F238E27FC236}">
                <a16:creationId xmlns:a16="http://schemas.microsoft.com/office/drawing/2014/main" id="{54BF88C2-EB39-4862-B52F-EA73F9D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646">
            <a:off x="6416207" y="2859061"/>
            <a:ext cx="5891580" cy="34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7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9D180-555A-4462-B3E1-8D8A2A4C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radzić sobie z przemocą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9DA5FF1-F6C3-458F-8015-181C397D3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52" y="1987826"/>
            <a:ext cx="5356907" cy="4206240"/>
          </a:xfrm>
        </p:spPr>
        <p:txBody>
          <a:bodyPr>
            <a:normAutofit/>
          </a:bodyPr>
          <a:lstStyle/>
          <a:p>
            <a:r>
              <a:rPr lang="pl-PL" b="1" dirty="0"/>
              <a:t>Rozmowa z zaufaną osobą lub przedstawicielem instytucji</a:t>
            </a:r>
            <a:br>
              <a:rPr lang="pl-PL" b="1" dirty="0"/>
            </a:br>
            <a:endParaRPr lang="pl-PL" b="1" dirty="0"/>
          </a:p>
          <a:p>
            <a:r>
              <a:rPr lang="pl-PL" b="1" dirty="0"/>
              <a:t>Zgłoszenie występowania przemocy</a:t>
            </a:r>
            <a:br>
              <a:rPr lang="pl-PL" b="1" dirty="0"/>
            </a:br>
            <a:endParaRPr lang="pl-PL" b="1" dirty="0"/>
          </a:p>
          <a:p>
            <a:r>
              <a:rPr lang="pl-PL" b="1" dirty="0"/>
              <a:t> Skorzystanie ze wsparcia psychologicznego </a:t>
            </a:r>
            <a:br>
              <a:rPr lang="pl-PL" b="1" dirty="0"/>
            </a:br>
            <a:endParaRPr lang="pl-PL" b="1" dirty="0"/>
          </a:p>
          <a:p>
            <a:r>
              <a:rPr lang="pl-PL" b="1" dirty="0"/>
              <a:t>Poszukanie wsparcia u bliskich </a:t>
            </a:r>
            <a:br>
              <a:rPr lang="pl-PL" b="1" dirty="0"/>
            </a:br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3074" name="Picture 2" descr="http://debrzno.pl/wp-content/uploads/2019/01/pomoc-660x330.jpg">
            <a:extLst>
              <a:ext uri="{FF2B5EF4-FFF2-40B4-BE49-F238E27FC236}">
                <a16:creationId xmlns:a16="http://schemas.microsoft.com/office/drawing/2014/main" id="{819C94A1-1B6E-4CE1-8B3D-CF3D648E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19" y="288119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35F0A25-0B49-4ACC-B355-09A3DB17CE60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14922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Co zamiast przemocy?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5B4D33C-F91D-4B79-A58F-8191FE227163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8477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B8287-86A0-42B0-97B1-A3C93DA7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Czym jest przemoc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A789C1-F412-4017-B085-CC5918A0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65" y="2011680"/>
            <a:ext cx="5924711" cy="42062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Intencjonalne (umyślne) działanie lub zaniechanie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Przewaga jednej osoby nad drugą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Naruszane są prawa i dobra osobiste drugiego człowieka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Osoba doświadczająca przemocy doznaje cierpienia i szkód fizycznych i psychicznych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5B46815-59CF-482E-BA37-0B8F69708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77" y="2398442"/>
            <a:ext cx="5367460" cy="381947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4A9C828-DDD6-49B7-ABCB-6848B8C7C401}"/>
              </a:ext>
            </a:extLst>
          </p:cNvPr>
          <p:cNvSpPr/>
          <p:nvPr/>
        </p:nvSpPr>
        <p:spPr>
          <a:xfrm>
            <a:off x="10567386" y="6428894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6276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Lepiej zapobiegać niż leczyć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2919" y="1977098"/>
            <a:ext cx="9784080" cy="420624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6" name="Picture 4" descr="Talking to Yourself - Characte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406">
            <a:off x="313848" y="2123415"/>
            <a:ext cx="4299384" cy="31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 nie jest kolejny artykuł w stylu 8 rad, by poprawić komunikację w firmie 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96">
            <a:off x="2729792" y="3587329"/>
            <a:ext cx="5804173" cy="3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iving And Receiving Design Feedback - People Talking PNG Image |  Transparent PNG Free Download on See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868">
            <a:off x="7166785" y="2126361"/>
            <a:ext cx="4250915" cy="35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B59C796-027F-4A07-A15D-18190AFF236B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1793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Nić relacji 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F9BC8438-FBFF-43F7-A550-EE560C26A10B}"/>
              </a:ext>
            </a:extLst>
          </p:cNvPr>
          <p:cNvSpPr/>
          <p:nvPr/>
        </p:nvSpPr>
        <p:spPr>
          <a:xfrm>
            <a:off x="1359877" y="2454005"/>
            <a:ext cx="9102825" cy="1164063"/>
          </a:xfrm>
          <a:custGeom>
            <a:avLst/>
            <a:gdLst>
              <a:gd name="connsiteX0" fmla="*/ 0 w 9102825"/>
              <a:gd name="connsiteY0" fmla="*/ 285794 h 1164063"/>
              <a:gd name="connsiteX1" fmla="*/ 1555262 w 9102825"/>
              <a:gd name="connsiteY1" fmla="*/ 35701 h 1164063"/>
              <a:gd name="connsiteX2" fmla="*/ 3532554 w 9102825"/>
              <a:gd name="connsiteY2" fmla="*/ 973547 h 1164063"/>
              <a:gd name="connsiteX3" fmla="*/ 5173785 w 9102825"/>
              <a:gd name="connsiteY3" fmla="*/ 1098594 h 1164063"/>
              <a:gd name="connsiteX4" fmla="*/ 6916616 w 9102825"/>
              <a:gd name="connsiteY4" fmla="*/ 184194 h 1164063"/>
              <a:gd name="connsiteX5" fmla="*/ 8167077 w 9102825"/>
              <a:gd name="connsiteY5" fmla="*/ 840686 h 1164063"/>
              <a:gd name="connsiteX6" fmla="*/ 8964247 w 9102825"/>
              <a:gd name="connsiteY6" fmla="*/ 418655 h 1164063"/>
              <a:gd name="connsiteX7" fmla="*/ 9097108 w 9102825"/>
              <a:gd name="connsiteY7" fmla="*/ 379578 h 11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2825" h="1164063">
                <a:moveTo>
                  <a:pt x="0" y="285794"/>
                </a:moveTo>
                <a:cubicBezTo>
                  <a:pt x="483251" y="103435"/>
                  <a:pt x="966503" y="-78924"/>
                  <a:pt x="1555262" y="35701"/>
                </a:cubicBezTo>
                <a:cubicBezTo>
                  <a:pt x="2144021" y="150326"/>
                  <a:pt x="2929467" y="796398"/>
                  <a:pt x="3532554" y="973547"/>
                </a:cubicBezTo>
                <a:cubicBezTo>
                  <a:pt x="4135641" y="1150696"/>
                  <a:pt x="4609775" y="1230153"/>
                  <a:pt x="5173785" y="1098594"/>
                </a:cubicBezTo>
                <a:cubicBezTo>
                  <a:pt x="5737795" y="967035"/>
                  <a:pt x="6417734" y="227179"/>
                  <a:pt x="6916616" y="184194"/>
                </a:cubicBezTo>
                <a:cubicBezTo>
                  <a:pt x="7415498" y="141209"/>
                  <a:pt x="7825805" y="801609"/>
                  <a:pt x="8167077" y="840686"/>
                </a:cubicBezTo>
                <a:cubicBezTo>
                  <a:pt x="8508349" y="879763"/>
                  <a:pt x="8809242" y="495506"/>
                  <a:pt x="8964247" y="418655"/>
                </a:cubicBezTo>
                <a:cubicBezTo>
                  <a:pt x="9119252" y="341804"/>
                  <a:pt x="9108180" y="360691"/>
                  <a:pt x="9097108" y="3795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E856945-628B-4FC4-9EEC-E8E97FE288E5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32133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Station - comic style art of brain, mudakikwa ju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01665"/>
            <a:ext cx="7673974" cy="43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Jak Radzić sobie z Emocjami nie krzywdząc innych </a:t>
            </a:r>
          </a:p>
        </p:txBody>
      </p:sp>
      <p:pic>
        <p:nvPicPr>
          <p:cNvPr id="4100" name="Picture 4" descr="Nauka Gry na Gitarze Elektrycznej On-line | BEATIT - Pomysł na Prezent! |  WyjatkowyPrez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197">
            <a:off x="7633886" y="2252714"/>
            <a:ext cx="4373844" cy="29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Najczęstsze mity dotyczące uprawiania sportu i odchudzania - Ćwiczenia -  Polki.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478">
            <a:off x="415320" y="2299607"/>
            <a:ext cx="4524375" cy="33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of friends having fun on beach - Connected - Seen &amp;amp; He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276">
            <a:off x="3007108" y="2742123"/>
            <a:ext cx="4896536" cy="30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p 10 Skills Every Psychologist Needs | Florida National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727">
            <a:off x="6424033" y="3328634"/>
            <a:ext cx="4606592" cy="30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4BDFD5A6-46B1-4D66-9AA9-C4B98228BC8A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13716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/>
          <a:lstStyle/>
          <a:p>
            <a:r>
              <a:rPr lang="pl-PL" dirty="0"/>
              <a:t>Co we mnie lubisz?</a:t>
            </a:r>
          </a:p>
        </p:txBody>
      </p:sp>
      <p:pic>
        <p:nvPicPr>
          <p:cNvPr id="1026" name="Picture 2" descr="Friendship is essential to a good life. So why are we losing it?">
            <a:extLst>
              <a:ext uri="{FF2B5EF4-FFF2-40B4-BE49-F238E27FC236}">
                <a16:creationId xmlns:a16="http://schemas.microsoft.com/office/drawing/2014/main" id="{5A39BC12-1294-49BC-90FF-5C911F5A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09" y="3655738"/>
            <a:ext cx="5469181" cy="30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800587E-9EF8-4C90-A26A-5B980A0BEFC0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338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38F120-7281-48C6-B965-0C0A2EFD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we mnie lubisz?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143299-560C-416F-9098-FE81E882D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6548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sz="2600" dirty="0"/>
          </a:p>
          <a:p>
            <a:pPr>
              <a:lnSpc>
                <a:spcPct val="150000"/>
              </a:lnSpc>
            </a:pPr>
            <a:r>
              <a:rPr lang="pl-PL" sz="3800" b="1" dirty="0"/>
              <a:t>Napisz innym osobom na ich kartkach, co w niej lubisz </a:t>
            </a:r>
            <a:r>
              <a:rPr lang="pl-PL" sz="3800" dirty="0"/>
              <a:t>– może to być cecha charakteru, element wyglądu, zachowanie</a:t>
            </a:r>
            <a:br>
              <a:rPr lang="pl-PL" sz="3800" dirty="0"/>
            </a:br>
            <a:endParaRPr lang="pl-PL" sz="3800" dirty="0"/>
          </a:p>
          <a:p>
            <a:pPr lvl="0">
              <a:lnSpc>
                <a:spcPct val="150000"/>
              </a:lnSpc>
            </a:pPr>
            <a:r>
              <a:rPr lang="pl-PL" sz="3800" b="1" dirty="0"/>
              <a:t>Należy pisać wyłącznie dobre rzeczy </a:t>
            </a:r>
            <a:r>
              <a:rPr lang="pl-PL" sz="3800" dirty="0"/>
              <a:t>– osoba, która napisze komuś coś niemiłego, </a:t>
            </a:r>
            <a:r>
              <a:rPr lang="pl-PL" sz="3800" u="sng" dirty="0"/>
              <a:t>traci możliwość otrzymania wpisu na swojej kartce</a:t>
            </a:r>
            <a:br>
              <a:rPr lang="pl-PL" sz="3800" dirty="0"/>
            </a:br>
            <a:endParaRPr lang="pl-PL" sz="3800" dirty="0"/>
          </a:p>
          <a:p>
            <a:pPr lvl="0">
              <a:lnSpc>
                <a:spcPct val="150000"/>
              </a:lnSpc>
            </a:pPr>
            <a:r>
              <a:rPr lang="pl-PL" sz="3800" b="1" dirty="0"/>
              <a:t>Spróbuj napisać coś miłego jak największej liczbie osób</a:t>
            </a:r>
          </a:p>
          <a:p>
            <a:pPr marL="0" lvl="0" indent="0">
              <a:buNone/>
            </a:pPr>
            <a:endParaRPr lang="pl-PL" sz="2600" dirty="0"/>
          </a:p>
          <a:p>
            <a:pPr marL="0" lvl="0" indent="0">
              <a:buNone/>
            </a:pPr>
            <a:r>
              <a:rPr lang="pl-PL" sz="2600" dirty="0"/>
              <a:t>Do dzieła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r>
              <a:rPr lang="pl-PL" sz="2600" dirty="0"/>
              <a:t> 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DCDD5EA-5A89-4778-832A-C254E2E3A76F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0DB9DB7-00E5-4D38-90F7-E78AD6374C07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36491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4AE98-7B77-4002-AA85-C7EFCE27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przemocy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7F6A61-B2F4-48E5-9000-6DDE01E0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93" y="1886721"/>
            <a:ext cx="4346004" cy="98161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Gorąca</a:t>
            </a:r>
          </a:p>
        </p:txBody>
      </p:sp>
      <p:pic>
        <p:nvPicPr>
          <p:cNvPr id="3074" name="Picture 2" descr="7 zaskakujących zalet lodu - Porady w INTERIA.PL">
            <a:extLst>
              <a:ext uri="{FF2B5EF4-FFF2-40B4-BE49-F238E27FC236}">
                <a16:creationId xmlns:a16="http://schemas.microsoft.com/office/drawing/2014/main" id="{5ED32EE7-59DD-4D8B-B1CF-CFBE04B5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675" y="2283742"/>
            <a:ext cx="3671277" cy="36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chemia Zdrowia: Pierwotna Alchemia - żywioł Ognia">
            <a:extLst>
              <a:ext uri="{FF2B5EF4-FFF2-40B4-BE49-F238E27FC236}">
                <a16:creationId xmlns:a16="http://schemas.microsoft.com/office/drawing/2014/main" id="{C0383F46-6ABF-481D-85F6-EAFB0A4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2" y="2283742"/>
            <a:ext cx="4744785" cy="316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256A7AF-61BC-4046-A598-85A9262558B1}"/>
              </a:ext>
            </a:extLst>
          </p:cNvPr>
          <p:cNvSpPr txBox="1">
            <a:spLocks/>
          </p:cNvSpPr>
          <p:nvPr/>
        </p:nvSpPr>
        <p:spPr>
          <a:xfrm>
            <a:off x="7423311" y="1886721"/>
            <a:ext cx="4346004" cy="98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pl-PL" b="1" dirty="0"/>
              <a:t>Chłodna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D56974F-D579-4F79-BBC1-CA1A134DB8EE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41596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4AE98-7B77-4002-AA85-C7EFCE27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przemocy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7F6A61-B2F4-48E5-9000-6DDE01E0A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Fizyczna</a:t>
            </a:r>
          </a:p>
          <a:p>
            <a:pPr algn="ctr">
              <a:lnSpc>
                <a:spcPct val="150000"/>
              </a:lnSpc>
            </a:pPr>
            <a:r>
              <a:rPr lang="pl-PL" sz="2800" b="1" dirty="0"/>
              <a:t>Psychiczna</a:t>
            </a:r>
          </a:p>
          <a:p>
            <a:pPr algn="ctr">
              <a:lnSpc>
                <a:spcPct val="150000"/>
              </a:lnSpc>
            </a:pPr>
            <a:r>
              <a:rPr lang="pl-PL" sz="2800" b="1" dirty="0"/>
              <a:t>Ekonomiczna</a:t>
            </a:r>
          </a:p>
          <a:p>
            <a:pPr algn="ctr">
              <a:lnSpc>
                <a:spcPct val="150000"/>
              </a:lnSpc>
            </a:pPr>
            <a:r>
              <a:rPr lang="pl-PL" sz="2800" b="1" dirty="0"/>
              <a:t>Seksualna </a:t>
            </a:r>
          </a:p>
          <a:p>
            <a:pPr algn="ctr">
              <a:lnSpc>
                <a:spcPct val="150000"/>
              </a:lnSpc>
            </a:pPr>
            <a:r>
              <a:rPr lang="pl-PL" sz="2800" b="1" dirty="0"/>
              <a:t>Zaniedbanie</a:t>
            </a:r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97F383-B249-464F-BA0F-9374E10B257E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3813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4DC9B-0E2E-4614-B542-76D1F3BB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Mechanizmy przemocy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39785E-801F-4B19-8C22-EE2168F3D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Syndrom wyuczonej bezradności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Pranie mózgu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Zespół stresu pourazowego (PTSD)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Proces </a:t>
            </a:r>
            <a:r>
              <a:rPr lang="pl-PL" sz="2400" b="1" dirty="0" err="1"/>
              <a:t>wiktymizacji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Syndrom sztokholmski</a:t>
            </a:r>
          </a:p>
        </p:txBody>
      </p:sp>
      <p:pic>
        <p:nvPicPr>
          <p:cNvPr id="1026" name="Picture 2" descr="Brain in a cage de alexfalcocartoons | Política Cartoon | TOONPOOL">
            <a:extLst>
              <a:ext uri="{FF2B5EF4-FFF2-40B4-BE49-F238E27FC236}">
                <a16:creationId xmlns:a16="http://schemas.microsoft.com/office/drawing/2014/main" id="{4C04BC50-0990-4304-9F21-14B6A4C8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1975816"/>
            <a:ext cx="33718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DFB6A95-FC04-4586-B671-8E7AE0A841EC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38789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Skutki Przemocy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86B2AB4-FDBE-4DEC-9235-45F2E94ECE60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42112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 co wpływa przemoc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9512" y="2024380"/>
            <a:ext cx="9784080" cy="4206240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Zdrowie</a:t>
            </a:r>
          </a:p>
          <a:p>
            <a:r>
              <a:rPr lang="pl-PL" sz="2800" dirty="0"/>
              <a:t>Emocje</a:t>
            </a:r>
          </a:p>
          <a:p>
            <a:r>
              <a:rPr lang="pl-PL" sz="2800" dirty="0"/>
              <a:t>Zachowanie</a:t>
            </a:r>
          </a:p>
          <a:p>
            <a:r>
              <a:rPr lang="pl-PL" sz="2800" dirty="0"/>
              <a:t>Odbieranie i rozpoznawanie informacji</a:t>
            </a:r>
          </a:p>
          <a:p>
            <a:r>
              <a:rPr lang="pl-PL" sz="2800" dirty="0"/>
              <a:t>Bezpieczeństwo</a:t>
            </a:r>
          </a:p>
          <a:p>
            <a:r>
              <a:rPr lang="pl-PL" sz="2800" dirty="0"/>
              <a:t>Poczucie własnej wartości</a:t>
            </a:r>
          </a:p>
          <a:p>
            <a:r>
              <a:rPr lang="pl-PL" sz="2800" dirty="0"/>
              <a:t>Relacje z innymi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…Co jeszcze?</a:t>
            </a:r>
          </a:p>
          <a:p>
            <a:endParaRPr lang="pl-PL" dirty="0"/>
          </a:p>
        </p:txBody>
      </p:sp>
      <p:pic>
        <p:nvPicPr>
          <p:cNvPr id="1026" name="Picture 2" descr="Jak pokonać samotność? Kluczowa rola przyjaźni - w Men&amp;#39;s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631" y="2421228"/>
            <a:ext cx="4173484" cy="31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ACA2FB7-D818-49B2-A034-21E4A398BC5D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150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Konsekwencje przemocy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/>
              <a:t>Dwie perspektywy: </a:t>
            </a:r>
          </a:p>
        </p:txBody>
      </p:sp>
      <p:pic>
        <p:nvPicPr>
          <p:cNvPr id="2050" name="Picture 2" descr="School bullying to be tracked by new system - B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96" y="2672139"/>
            <a:ext cx="6914926" cy="38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81081" y="3191470"/>
            <a:ext cx="19704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Osoby stosującej przemoc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264346" y="3191470"/>
            <a:ext cx="19704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Osoby doświadczającej przemocy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E569275-F49A-4653-A862-4516CD99B837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8551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Burza mózgów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70" y="2088953"/>
            <a:ext cx="4863030" cy="4206240"/>
          </a:xfrm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pl-PL" sz="3200" b="1" dirty="0"/>
              <a:t>Grupa 1. </a:t>
            </a:r>
            <a:br>
              <a:rPr lang="pl-PL" sz="3200" b="1" dirty="0"/>
            </a:br>
            <a:endParaRPr lang="pl-PL" sz="3200" b="1" dirty="0"/>
          </a:p>
          <a:p>
            <a:r>
              <a:rPr lang="pl-PL" dirty="0"/>
              <a:t>Dlaczego ktoś stosuje przemoc?</a:t>
            </a:r>
          </a:p>
          <a:p>
            <a:r>
              <a:rPr lang="pl-PL" dirty="0"/>
              <a:t>Co może wtedy czuć?</a:t>
            </a:r>
          </a:p>
          <a:p>
            <a:r>
              <a:rPr lang="pl-PL" dirty="0"/>
              <a:t>Jakie konsekwencje wiążą się ze stosowaniem przemocy?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349283" y="2088953"/>
            <a:ext cx="5139991" cy="420624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l-PL" sz="3200" b="1" dirty="0"/>
              <a:t>Grupa 2. </a:t>
            </a:r>
            <a:br>
              <a:rPr lang="pl-PL" sz="3200" b="1" dirty="0"/>
            </a:br>
            <a:endParaRPr lang="pl-PL" sz="3200" b="1" dirty="0"/>
          </a:p>
          <a:p>
            <a:r>
              <a:rPr lang="pl-PL" dirty="0"/>
              <a:t>Co dzieje się z osobą, która doświadcza przemocy?</a:t>
            </a:r>
          </a:p>
          <a:p>
            <a:r>
              <a:rPr lang="pl-PL" dirty="0"/>
              <a:t>Co może wtedy czuć?</a:t>
            </a:r>
          </a:p>
          <a:p>
            <a:r>
              <a:rPr lang="pl-PL" dirty="0"/>
              <a:t>Jakie konsekwencje wiążą się z doznawaniem przemocy?</a:t>
            </a: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544501E-A75C-404E-A6CB-9027F11B25ED}"/>
              </a:ext>
            </a:extLst>
          </p:cNvPr>
          <p:cNvSpPr/>
          <p:nvPr/>
        </p:nvSpPr>
        <p:spPr>
          <a:xfrm>
            <a:off x="10502283" y="6400800"/>
            <a:ext cx="1624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O.M. 2022</a:t>
            </a:r>
          </a:p>
        </p:txBody>
      </p:sp>
    </p:spTree>
    <p:extLst>
      <p:ext uri="{BB962C8B-B14F-4D97-AF65-F5344CB8AC3E}">
        <p14:creationId xmlns:p14="http://schemas.microsoft.com/office/powerpoint/2010/main" val="27242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379</TotalTime>
  <Words>874</Words>
  <Application>Microsoft Office PowerPoint</Application>
  <PresentationFormat>Panoramiczny</PresentationFormat>
  <Paragraphs>143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Corbel</vt:lpstr>
      <vt:lpstr>Wingdings</vt:lpstr>
      <vt:lpstr>Paski</vt:lpstr>
      <vt:lpstr>Przemoc</vt:lpstr>
      <vt:lpstr>Czym jest przemoc</vt:lpstr>
      <vt:lpstr>Rodzaje przemocy </vt:lpstr>
      <vt:lpstr>Rodzaje przemocy </vt:lpstr>
      <vt:lpstr>Mechanizmy przemocy </vt:lpstr>
      <vt:lpstr>Skutki Przemocy</vt:lpstr>
      <vt:lpstr>Na co wpływa przemoc</vt:lpstr>
      <vt:lpstr>Konsekwencje przemocy</vt:lpstr>
      <vt:lpstr>Burza mózgów </vt:lpstr>
      <vt:lpstr>Przemoc i jej konsekwencje</vt:lpstr>
      <vt:lpstr>Przemoc i jej konsekwencje</vt:lpstr>
      <vt:lpstr>Przemoc a odpowiedzialność Karna</vt:lpstr>
      <vt:lpstr>Przemoc a odpowiedzialność Karna</vt:lpstr>
      <vt:lpstr>Nie czekaj. Reaguj!</vt:lpstr>
      <vt:lpstr>Reagowanie  to Nie  Donoszenie</vt:lpstr>
      <vt:lpstr>Prezentacja programu PowerPoint</vt:lpstr>
      <vt:lpstr>Jak reagować na przemoc </vt:lpstr>
      <vt:lpstr>Jak radzić sobie z przemocą</vt:lpstr>
      <vt:lpstr>Co zamiast przemocy?</vt:lpstr>
      <vt:lpstr>Lepiej zapobiegać niż leczyć </vt:lpstr>
      <vt:lpstr>Nić relacji </vt:lpstr>
      <vt:lpstr>Jak Radzić sobie z Emocjami nie krzywdząc innych </vt:lpstr>
      <vt:lpstr>Co we mnie lubisz?</vt:lpstr>
      <vt:lpstr>Co we mnie lubisz?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Skutki Przemocy</dc:title>
  <dc:creator>Użytkownik systemu Windows</dc:creator>
  <cp:lastModifiedBy>Jarek</cp:lastModifiedBy>
  <cp:revision>36</cp:revision>
  <dcterms:created xsi:type="dcterms:W3CDTF">2021-10-26T07:35:41Z</dcterms:created>
  <dcterms:modified xsi:type="dcterms:W3CDTF">2022-06-09T21:02:30Z</dcterms:modified>
</cp:coreProperties>
</file>