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67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68D37D-15E7-49EC-05E1-968BD96E0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E629ABE-4F6D-B51E-506A-406260170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EF844F-067C-CE4C-3725-19F8E9CF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8F59-5CDA-4C18-B62D-A614B62BEE5E}" type="datetimeFigureOut">
              <a:rPr lang="pl-PL" smtClean="0"/>
              <a:t>09.11.2022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F5C8F6-1BCC-0005-D35F-720DD60A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5A501AD-8ED3-B80A-1233-5FFC37B4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FDF0-457F-4FD6-AC60-950560838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41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2FF74C-0B4C-BDBA-E7DA-E5F66203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87DB02-94A3-6CBC-F0C9-F116EA427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004169-B545-A073-522E-2D74FC45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8F59-5CDA-4C18-B62D-A614B62BEE5E}" type="datetimeFigureOut">
              <a:rPr lang="pl-PL" smtClean="0"/>
              <a:t>09.11.2022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D4C75E-B1C1-AC80-942D-475E96D4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E116B4-6C62-6D4E-4093-39FFD2DD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FDF0-457F-4FD6-AC60-950560838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40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71B3B39-7C1C-6D23-3566-2570DF46B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D73C40D-B04A-F144-B56A-11C9160A1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74C667-D738-2164-0483-96F238AB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8F59-5CDA-4C18-B62D-A614B62BEE5E}" type="datetimeFigureOut">
              <a:rPr lang="pl-PL" smtClean="0"/>
              <a:t>09.11.2022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0A8932-3954-3F08-7601-DA3D1B421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FED0DE-49B5-4727-EAAC-0AA4DA1A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FDF0-457F-4FD6-AC60-950560838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56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DCC6B2-5F56-197B-CECC-76D25425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F265A0-6121-07EE-2E22-156E09BCD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AAEEAD-6D59-9AA7-E2B2-EC623F00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8F59-5CDA-4C18-B62D-A614B62BEE5E}" type="datetimeFigureOut">
              <a:rPr lang="pl-PL" smtClean="0"/>
              <a:t>09.11.2022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1E307B-2A15-2DBB-7B3B-6A8EF1A12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59CE9C-8EAA-4016-0932-1E0D0629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FDF0-457F-4FD6-AC60-950560838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05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5CFF13-BDA3-9C7C-355B-F5D0F90D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1A97D14-820B-66B6-7BA2-F3EF6145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E30A16-4097-4B01-3F2A-D5B15B22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8F59-5CDA-4C18-B62D-A614B62BEE5E}" type="datetimeFigureOut">
              <a:rPr lang="pl-PL" smtClean="0"/>
              <a:t>09.11.2022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A44997-81E2-00A8-E5A8-612F2494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E6B6C3-2168-0272-24D0-400831EC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FDF0-457F-4FD6-AC60-950560838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480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20E892-968B-DB58-5620-73D2FE787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3218B0-BCDD-D81C-0456-B7128D265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6CB120F-DB1A-840F-7AEC-263FE6894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D78BC79-9FD5-6309-CD0F-FED63D11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8F59-5CDA-4C18-B62D-A614B62BEE5E}" type="datetimeFigureOut">
              <a:rPr lang="pl-PL" smtClean="0"/>
              <a:t>09.11.2022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6DC059-4547-4F98-8969-2096E128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BB9F2B-5486-F28E-FD60-AE000ADC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FDF0-457F-4FD6-AC60-950560838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323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4CE728-FC5B-892C-83B6-E66CE67F6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16344C3-49EF-81AE-1C8E-0377154F1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28F4819-2365-3FA0-4263-AF1CD7C53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C67F664-0393-9392-6333-3C097DE21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988C9B3-4996-94CB-25AD-F26219B16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B479A9F-42EC-48D7-E1EE-E4AF66B6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8F59-5CDA-4C18-B62D-A614B62BEE5E}" type="datetimeFigureOut">
              <a:rPr lang="pl-PL" smtClean="0"/>
              <a:t>09.11.2022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5EE1BAA-FA10-2F45-2347-156748E1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5D787A3-85E1-F691-F306-A5E37BBB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FDF0-457F-4FD6-AC60-950560838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3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064CAA-4EF7-2E4C-E5C7-C5E3E9E35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98F783B-5A8E-6C2A-3382-6C83AC3E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8F59-5CDA-4C18-B62D-A614B62BEE5E}" type="datetimeFigureOut">
              <a:rPr lang="pl-PL" smtClean="0"/>
              <a:t>09.11.2022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C73B00F-E152-5D66-59A5-3148F726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A19CA13-0D5F-6F56-653D-EED7B3EE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FDF0-457F-4FD6-AC60-950560838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39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D5C5CD9-ABD3-0612-9C1C-1A3BAD22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8F59-5CDA-4C18-B62D-A614B62BEE5E}" type="datetimeFigureOut">
              <a:rPr lang="pl-PL" smtClean="0"/>
              <a:t>09.11.2022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B5FD2AE-DAE6-0EF5-E787-548446B0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A829C90-CE63-7BBD-620F-6E75E59C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FDF0-457F-4FD6-AC60-950560838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663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549655-8D37-C4AA-C3DA-4B4774329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D140FB-4ADD-99AC-8DA7-845B8DEE3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47C24C8-D4A0-2D2C-D5F5-1E2164EEC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C88F0F-4AE1-34AC-9881-A19A23C7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8F59-5CDA-4C18-B62D-A614B62BEE5E}" type="datetimeFigureOut">
              <a:rPr lang="pl-PL" smtClean="0"/>
              <a:t>09.11.2022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EE2E26-82C2-7FF7-166A-803D4A87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5F1B008-E939-623C-9CD8-5DFB09BB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FDF0-457F-4FD6-AC60-950560838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93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D5201A-DFF2-2BA1-FA7F-4FE6918D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506FEC4-3C25-33A3-E3DE-E610E55A3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4BE231-18E8-83CC-E3D6-C8A233A15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959A18-A357-005D-EA07-EC505D4E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68F59-5CDA-4C18-B62D-A614B62BEE5E}" type="datetimeFigureOut">
              <a:rPr lang="pl-PL" smtClean="0"/>
              <a:t>09.11.2022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9F4EBC9-C3E3-4C80-0F50-7C6947A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CB7580E-4958-A40D-64A7-1E947B85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FDF0-457F-4FD6-AC60-950560838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0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59C3646-D132-FB49-D0F0-CAA99713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0266940-2817-4B2C-F81E-A2A9DFE67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50AE8E-52B4-B21C-D89D-7DEF6BF1A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68F59-5CDA-4C18-B62D-A614B62BEE5E}" type="datetimeFigureOut">
              <a:rPr lang="pl-PL" smtClean="0"/>
              <a:t>09.11.2022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36A23F-7602-7B8F-E570-78DA382C6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1A415D-F0DA-B5DD-C59C-11AB1EEC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DFDF0-457F-4FD6-AC60-950560838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370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mpaigns.efsa.europa.eu/EUChooseSafeFood/#/index-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fsa.europa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aigns.efsa.europa.eu/EUChooseSafeFood/#/index-p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CD8EF11-3DBC-5E2D-A3E4-2ED99B891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2" b="899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9" name="Obraz 8" descr="Obraz zawierający tekst">
            <a:extLst>
              <a:ext uri="{FF2B5EF4-FFF2-40B4-BE49-F238E27FC236}">
                <a16:creationId xmlns:a16="http://schemas.microsoft.com/office/drawing/2014/main" id="{14791914-E21D-0060-4761-32542504AC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r="12409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8" name="Freeform: Shape 25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9" name="Freeform: Shape 27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AA4C6375-1711-813C-E327-0A17B376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pPr algn="ctr"/>
            <a:r>
              <a:rPr lang="pl-PL" sz="2600" b="1" dirty="0"/>
              <a:t>II edycja kampanii informacyjnej </a:t>
            </a:r>
            <a:br>
              <a:rPr lang="pl-PL" sz="2600" b="1" dirty="0"/>
            </a:br>
            <a:r>
              <a:rPr lang="pl-PL" sz="2800" b="1" dirty="0">
                <a:solidFill>
                  <a:srgbClr val="FF0000"/>
                </a:solidFill>
              </a:rPr>
              <a:t>„Wybieraj Bezpieczną Żywność” </a:t>
            </a:r>
            <a:r>
              <a:rPr lang="pl-PL" sz="2600" b="1" i="1" dirty="0"/>
              <a:t>#EUChooseSafeFood.</a:t>
            </a:r>
            <a:endParaRPr lang="pl-PL" sz="2600" i="1" dirty="0"/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1" name="Rectangle 31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254F51-5989-D5D8-B877-6675A64C8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2703248"/>
            <a:ext cx="5749000" cy="36643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/>
              <a:t>W roku 2022 Europejski Urząd ds. Bezpieczeństwa Żywności EFSA </a:t>
            </a:r>
          </a:p>
          <a:p>
            <a:pPr marL="0" indent="0" algn="ctr">
              <a:buNone/>
            </a:pPr>
            <a:r>
              <a:rPr lang="pl-PL" sz="2000" dirty="0"/>
              <a:t>we współpracy z Głównym Inspektoratem Sanitarnym </a:t>
            </a:r>
          </a:p>
          <a:p>
            <a:pPr marL="0" indent="0" algn="ctr">
              <a:buNone/>
            </a:pPr>
            <a:r>
              <a:rPr lang="pl-PL" sz="2000" dirty="0"/>
              <a:t>realizuje II odsłonę kampanii informacyjnej </a:t>
            </a:r>
          </a:p>
          <a:p>
            <a:pPr marL="0" indent="0" algn="ctr">
              <a:buNone/>
            </a:pPr>
            <a:r>
              <a:rPr lang="pl-PL" sz="2000" dirty="0"/>
              <a:t>"Wybieraj Bezpieczną Żywność", </a:t>
            </a:r>
          </a:p>
          <a:p>
            <a:pPr marL="0" indent="0" algn="ctr">
              <a:buNone/>
            </a:pPr>
            <a:r>
              <a:rPr lang="pl-PL" sz="2000" dirty="0"/>
              <a:t>dotyczącej świadomych wyborów żywieniowych. 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en-US" sz="2000" dirty="0">
                <a:hlinkClick r:id="rId4"/>
              </a:rPr>
              <a:t>https://campaigns.efsa.europa.eu/EUChooseSafeFood/#/index-pl</a:t>
            </a:r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1203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3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323096-165C-DCB2-58CC-F377BB876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6" y="2309773"/>
            <a:ext cx="6539114" cy="40557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1800" dirty="0" err="1"/>
              <a:t>Europejski</a:t>
            </a:r>
            <a:r>
              <a:rPr lang="en-US" sz="1800" dirty="0"/>
              <a:t> </a:t>
            </a:r>
            <a:r>
              <a:rPr lang="en-US" sz="1800" dirty="0" err="1"/>
              <a:t>Urząd</a:t>
            </a:r>
            <a:r>
              <a:rPr lang="en-US" sz="1800" dirty="0"/>
              <a:t> ds. </a:t>
            </a:r>
            <a:r>
              <a:rPr lang="en-US" sz="1800" dirty="0" err="1"/>
              <a:t>Bezpieczeństwa</a:t>
            </a:r>
            <a:r>
              <a:rPr lang="en-US" sz="1800" dirty="0"/>
              <a:t> </a:t>
            </a:r>
            <a:r>
              <a:rPr lang="en-US" sz="1800" dirty="0" err="1"/>
              <a:t>Żywności</a:t>
            </a:r>
            <a:r>
              <a:rPr lang="en-US" sz="1800" dirty="0"/>
              <a:t> </a:t>
            </a:r>
            <a:endParaRPr lang="pl-PL" sz="1800" dirty="0"/>
          </a:p>
          <a:p>
            <a:pPr marL="0" indent="0" algn="ctr">
              <a:buNone/>
            </a:pPr>
            <a:r>
              <a:rPr lang="en-US" sz="1800" dirty="0">
                <a:hlinkClick r:id="rId2"/>
              </a:rPr>
              <a:t>(European Food Safety Authority – EFSA</a:t>
            </a:r>
            <a:r>
              <a:rPr lang="en-US" sz="1800" dirty="0"/>
              <a:t>) </a:t>
            </a:r>
            <a:endParaRPr lang="pl-PL" sz="1800" dirty="0"/>
          </a:p>
          <a:p>
            <a:pPr marL="0" indent="0">
              <a:buNone/>
            </a:pPr>
            <a:r>
              <a:rPr lang="en-US" sz="1800" dirty="0"/>
              <a:t>jest </a:t>
            </a:r>
            <a:r>
              <a:rPr lang="en-US" sz="1800" dirty="0" err="1"/>
              <a:t>kluczowym</a:t>
            </a:r>
            <a:r>
              <a:rPr lang="en-US" sz="1800" dirty="0"/>
              <a:t> </a:t>
            </a:r>
            <a:r>
              <a:rPr lang="en-US" sz="1800" dirty="0" err="1"/>
              <a:t>organem</a:t>
            </a:r>
            <a:r>
              <a:rPr lang="en-US" sz="1800" dirty="0"/>
              <a:t> </a:t>
            </a:r>
            <a:r>
              <a:rPr lang="en-US" sz="1800" dirty="0" err="1"/>
              <a:t>Unii</a:t>
            </a:r>
            <a:r>
              <a:rPr lang="en-US" sz="1800" dirty="0"/>
              <a:t> </a:t>
            </a:r>
            <a:r>
              <a:rPr lang="en-US" sz="1800" dirty="0" err="1"/>
              <a:t>Europejskiej</a:t>
            </a:r>
            <a:r>
              <a:rPr lang="en-US" sz="1800" dirty="0"/>
              <a:t> (UE) </a:t>
            </a:r>
            <a:r>
              <a:rPr lang="en-US" sz="1800" dirty="0" err="1"/>
              <a:t>powołanym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mocy</a:t>
            </a:r>
            <a:r>
              <a:rPr lang="en-US" sz="1800" dirty="0"/>
              <a:t> </a:t>
            </a:r>
            <a:r>
              <a:rPr lang="en-US" sz="1800" dirty="0" err="1"/>
              <a:t>Rozporządzenia</a:t>
            </a:r>
            <a:r>
              <a:rPr lang="en-US" sz="1800" dirty="0"/>
              <a:t> (WE) Nr 178/2002 </a:t>
            </a:r>
            <a:r>
              <a:rPr lang="en-US" sz="1800" dirty="0" err="1"/>
              <a:t>Parlamentu</a:t>
            </a:r>
            <a:r>
              <a:rPr lang="en-US" sz="1800" dirty="0"/>
              <a:t> </a:t>
            </a:r>
            <a:r>
              <a:rPr lang="en-US" sz="1800" dirty="0" err="1"/>
              <a:t>Europejskiego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 Rady z </a:t>
            </a:r>
            <a:r>
              <a:rPr lang="en-US" sz="1800" dirty="0" err="1"/>
              <a:t>dnia</a:t>
            </a:r>
            <a:r>
              <a:rPr lang="en-US" sz="1800" dirty="0"/>
              <a:t> 28 </a:t>
            </a:r>
            <a:r>
              <a:rPr lang="en-US" sz="1800" dirty="0" err="1"/>
              <a:t>stycznia</a:t>
            </a:r>
            <a:r>
              <a:rPr lang="en-US" sz="1800" dirty="0"/>
              <a:t> 2002 r. do </a:t>
            </a:r>
            <a:r>
              <a:rPr lang="en-US" sz="1800" dirty="0" err="1"/>
              <a:t>działań</a:t>
            </a:r>
            <a:r>
              <a:rPr lang="en-US" sz="1800" dirty="0"/>
              <a:t> </a:t>
            </a:r>
            <a:r>
              <a:rPr lang="en-US" sz="1800" dirty="0" err="1"/>
              <a:t>związanych</a:t>
            </a:r>
            <a:r>
              <a:rPr lang="en-US" sz="1800" dirty="0"/>
              <a:t> z </a:t>
            </a:r>
            <a:r>
              <a:rPr lang="en-US" sz="1800" dirty="0" err="1"/>
              <a:t>oceną</a:t>
            </a:r>
            <a:r>
              <a:rPr lang="en-US" sz="1800" dirty="0"/>
              <a:t> </a:t>
            </a:r>
            <a:r>
              <a:rPr lang="en-US" sz="1800" dirty="0" err="1"/>
              <a:t>ryzyka</a:t>
            </a:r>
            <a:r>
              <a:rPr lang="en-US" sz="1800" dirty="0"/>
              <a:t>.</a:t>
            </a:r>
          </a:p>
          <a:p>
            <a:r>
              <a:rPr lang="en-US" sz="1800" b="1" dirty="0" err="1"/>
              <a:t>Urząd</a:t>
            </a:r>
            <a:r>
              <a:rPr lang="en-US" sz="1800" b="1" dirty="0"/>
              <a:t> jest </a:t>
            </a:r>
            <a:r>
              <a:rPr lang="en-US" sz="1800" b="1" dirty="0" err="1"/>
              <a:t>organem</a:t>
            </a:r>
            <a:r>
              <a:rPr lang="en-US" sz="1800" b="1" dirty="0"/>
              <a:t> </a:t>
            </a:r>
            <a:r>
              <a:rPr lang="en-US" sz="1800" b="1" dirty="0" err="1"/>
              <a:t>niezależnym</a:t>
            </a:r>
            <a:r>
              <a:rPr lang="en-US" sz="1800" b="1" dirty="0"/>
              <a:t> od </a:t>
            </a:r>
            <a:r>
              <a:rPr lang="en-US" sz="1800" b="1" dirty="0" err="1"/>
              <a:t>Komisji</a:t>
            </a:r>
            <a:r>
              <a:rPr lang="en-US" sz="1800" b="1" dirty="0"/>
              <a:t> </a:t>
            </a:r>
            <a:r>
              <a:rPr lang="en-US" sz="1800" b="1" dirty="0" err="1"/>
              <a:t>Europejskiej</a:t>
            </a:r>
            <a:r>
              <a:rPr lang="en-US" sz="1800" b="1" dirty="0"/>
              <a:t>, </a:t>
            </a:r>
            <a:r>
              <a:rPr lang="en-US" sz="1800" b="1" dirty="0" err="1"/>
              <a:t>Parlamentu</a:t>
            </a:r>
            <a:r>
              <a:rPr lang="en-US" sz="1800" b="1" dirty="0"/>
              <a:t> </a:t>
            </a:r>
            <a:r>
              <a:rPr lang="en-US" sz="1800" b="1" dirty="0" err="1"/>
              <a:t>Europejskiego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 </a:t>
            </a:r>
            <a:r>
              <a:rPr lang="en-US" sz="1800" b="1" dirty="0" err="1"/>
              <a:t>Państw</a:t>
            </a:r>
            <a:r>
              <a:rPr lang="en-US" sz="1800" b="1" dirty="0"/>
              <a:t> </a:t>
            </a:r>
            <a:r>
              <a:rPr lang="en-US" sz="1800" b="1" dirty="0" err="1"/>
              <a:t>Członkowskich</a:t>
            </a:r>
            <a:r>
              <a:rPr lang="en-US" sz="1800" b="1" dirty="0"/>
              <a:t> </a:t>
            </a:r>
            <a:br>
              <a:rPr lang="pl-PL" sz="1800" b="1" dirty="0"/>
            </a:br>
            <a:r>
              <a:rPr lang="en-US" sz="1800" b="1" dirty="0" err="1"/>
              <a:t>finansowanym</a:t>
            </a:r>
            <a:r>
              <a:rPr lang="en-US" sz="1800" b="1" dirty="0"/>
              <a:t> z </a:t>
            </a:r>
            <a:r>
              <a:rPr lang="en-US" sz="1800" b="1" dirty="0" err="1"/>
              <a:t>budżetu</a:t>
            </a:r>
            <a:r>
              <a:rPr lang="en-US" sz="1800" b="1" dirty="0"/>
              <a:t> UE. </a:t>
            </a:r>
          </a:p>
          <a:p>
            <a:r>
              <a:rPr lang="en-US" sz="1800" dirty="0" err="1"/>
              <a:t>Misją</a:t>
            </a:r>
            <a:r>
              <a:rPr lang="en-US" sz="1800" dirty="0"/>
              <a:t> </a:t>
            </a:r>
            <a:r>
              <a:rPr lang="en-US" sz="1800" dirty="0" err="1"/>
              <a:t>Urzędu</a:t>
            </a:r>
            <a:r>
              <a:rPr lang="en-US" sz="1800" dirty="0"/>
              <a:t> jest </a:t>
            </a:r>
            <a:r>
              <a:rPr lang="en-US" sz="1800" dirty="0" err="1"/>
              <a:t>zapewnianie</a:t>
            </a:r>
            <a:r>
              <a:rPr lang="en-US" sz="1800" dirty="0"/>
              <a:t> </a:t>
            </a:r>
            <a:r>
              <a:rPr lang="en-US" sz="1800" dirty="0" err="1"/>
              <a:t>opinii</a:t>
            </a:r>
            <a:r>
              <a:rPr lang="en-US" sz="1800" dirty="0"/>
              <a:t> </a:t>
            </a:r>
            <a:r>
              <a:rPr lang="en-US" sz="1800" dirty="0" err="1"/>
              <a:t>naukowych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 </a:t>
            </a:r>
            <a:r>
              <a:rPr lang="en-US" sz="1800" dirty="0" err="1"/>
              <a:t>doradztwa</a:t>
            </a:r>
            <a:r>
              <a:rPr lang="en-US" sz="1800" dirty="0"/>
              <a:t> </a:t>
            </a:r>
            <a:r>
              <a:rPr lang="en-US" sz="1800" dirty="0" err="1"/>
              <a:t>wspierających</a:t>
            </a:r>
            <a:r>
              <a:rPr lang="en-US" sz="1800" dirty="0"/>
              <a:t> </a:t>
            </a:r>
            <a:r>
              <a:rPr lang="en-US" sz="1800" dirty="0" err="1"/>
              <a:t>prawodawstwo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 </a:t>
            </a:r>
            <a:r>
              <a:rPr lang="en-US" sz="1800" dirty="0" err="1"/>
              <a:t>politykę</a:t>
            </a:r>
            <a:r>
              <a:rPr lang="en-US" sz="1800" dirty="0"/>
              <a:t> </a:t>
            </a:r>
            <a:r>
              <a:rPr lang="en-US" sz="1800" dirty="0" err="1"/>
              <a:t>Wspólnoty</a:t>
            </a:r>
            <a:r>
              <a:rPr lang="en-US" sz="1800" dirty="0"/>
              <a:t> we </a:t>
            </a:r>
            <a:r>
              <a:rPr lang="en-US" sz="1800" dirty="0" err="1"/>
              <a:t>wszystkich</a:t>
            </a:r>
            <a:r>
              <a:rPr lang="en-US" sz="1800" dirty="0"/>
              <a:t> </a:t>
            </a:r>
            <a:r>
              <a:rPr lang="en-US" sz="1800" dirty="0" err="1"/>
              <a:t>dziedzinach</a:t>
            </a:r>
            <a:r>
              <a:rPr lang="en-US" sz="1800" dirty="0"/>
              <a:t>, </a:t>
            </a:r>
            <a:r>
              <a:rPr lang="en-US" sz="1800" dirty="0" err="1"/>
              <a:t>które</a:t>
            </a:r>
            <a:r>
              <a:rPr lang="en-US" sz="1800" dirty="0"/>
              <a:t> </a:t>
            </a:r>
            <a:r>
              <a:rPr lang="en-US" sz="1800" dirty="0" err="1"/>
              <a:t>wywierają</a:t>
            </a:r>
            <a:r>
              <a:rPr lang="en-US" sz="1800" dirty="0"/>
              <a:t> </a:t>
            </a:r>
            <a:r>
              <a:rPr lang="en-US" sz="1800" dirty="0" err="1"/>
              <a:t>bezpośredni</a:t>
            </a:r>
            <a:r>
              <a:rPr lang="en-US" sz="1800" dirty="0"/>
              <a:t> </a:t>
            </a:r>
            <a:r>
              <a:rPr lang="en-US" sz="1800" dirty="0" err="1"/>
              <a:t>lub</a:t>
            </a:r>
            <a:r>
              <a:rPr lang="en-US" sz="1800" dirty="0"/>
              <a:t> </a:t>
            </a:r>
            <a:r>
              <a:rPr lang="en-US" sz="1800" dirty="0" err="1"/>
              <a:t>pośredni</a:t>
            </a:r>
            <a:r>
              <a:rPr lang="en-US" sz="1800" dirty="0"/>
              <a:t> </a:t>
            </a:r>
            <a:r>
              <a:rPr lang="en-US" sz="1800" dirty="0" err="1"/>
              <a:t>wpływ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bezpieczeństwo</a:t>
            </a:r>
            <a:r>
              <a:rPr lang="en-US" sz="1800" dirty="0"/>
              <a:t> </a:t>
            </a:r>
            <a:r>
              <a:rPr lang="en-US" sz="1800" dirty="0" err="1"/>
              <a:t>produktów</a:t>
            </a:r>
            <a:r>
              <a:rPr lang="en-US" sz="1800" dirty="0"/>
              <a:t> </a:t>
            </a:r>
            <a:r>
              <a:rPr lang="en-US" sz="1800" dirty="0" err="1"/>
              <a:t>żywnościowych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 </a:t>
            </a:r>
            <a:r>
              <a:rPr lang="en-US" sz="1800" dirty="0" err="1"/>
              <a:t>pasz</a:t>
            </a:r>
            <a:r>
              <a:rPr lang="en-US" sz="1800" dirty="0"/>
              <a:t>, jak </a:t>
            </a:r>
            <a:r>
              <a:rPr lang="en-US" sz="1800" dirty="0" err="1"/>
              <a:t>również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pokrewne</a:t>
            </a:r>
            <a:r>
              <a:rPr lang="en-US" sz="1800" dirty="0"/>
              <a:t> </a:t>
            </a:r>
            <a:r>
              <a:rPr lang="en-US" sz="1800" dirty="0" err="1"/>
              <a:t>zagadnienia</a:t>
            </a:r>
            <a:r>
              <a:rPr lang="en-US" sz="1800" dirty="0"/>
              <a:t> w </a:t>
            </a:r>
            <a:r>
              <a:rPr lang="en-US" sz="1800" dirty="0" err="1"/>
              <a:t>obszarze</a:t>
            </a:r>
            <a:r>
              <a:rPr lang="en-US" sz="1800" dirty="0"/>
              <a:t> </a:t>
            </a:r>
            <a:r>
              <a:rPr lang="en-US" sz="1800" dirty="0" err="1"/>
              <a:t>zdrowia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 </a:t>
            </a:r>
            <a:r>
              <a:rPr lang="en-US" sz="1800" dirty="0" err="1"/>
              <a:t>dobrostanu</a:t>
            </a:r>
            <a:r>
              <a:rPr lang="en-US" sz="1800" dirty="0"/>
              <a:t> </a:t>
            </a:r>
            <a:r>
              <a:rPr lang="en-US" sz="1800" dirty="0" err="1"/>
              <a:t>zwierząt</a:t>
            </a:r>
            <a:r>
              <a:rPr lang="en-US" sz="1800" dirty="0"/>
              <a:t> </a:t>
            </a:r>
            <a:r>
              <a:rPr lang="en-US" sz="1800" dirty="0" err="1"/>
              <a:t>oraz</a:t>
            </a:r>
            <a:r>
              <a:rPr lang="en-US" sz="1800" dirty="0"/>
              <a:t> </a:t>
            </a:r>
            <a:r>
              <a:rPr lang="en-US" sz="1800" dirty="0" err="1"/>
              <a:t>zdrowia</a:t>
            </a:r>
            <a:r>
              <a:rPr lang="en-US" sz="1800" dirty="0"/>
              <a:t> </a:t>
            </a:r>
            <a:r>
              <a:rPr lang="en-US" sz="1800" dirty="0" err="1"/>
              <a:t>roślin</a:t>
            </a:r>
            <a:r>
              <a:rPr lang="en-US" sz="1800" dirty="0"/>
              <a:t>.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44B8A81D-ED49-847E-B27A-937467D9D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59" y="433347"/>
            <a:ext cx="3000794" cy="170521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BEEAA481-0FBC-28E8-64D5-B8737CC36B54}"/>
              </a:ext>
            </a:extLst>
          </p:cNvPr>
          <p:cNvSpPr txBox="1"/>
          <p:nvPr/>
        </p:nvSpPr>
        <p:spPr>
          <a:xfrm>
            <a:off x="1347186" y="1742771"/>
            <a:ext cx="2381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Czym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jest EFSA?</a:t>
            </a:r>
          </a:p>
        </p:txBody>
      </p:sp>
      <p:pic>
        <p:nvPicPr>
          <p:cNvPr id="5" name="Picture 4" descr="Warzywa i owoce w asortymencie">
            <a:extLst>
              <a:ext uri="{FF2B5EF4-FFF2-40B4-BE49-F238E27FC236}">
                <a16:creationId xmlns:a16="http://schemas.microsoft.com/office/drawing/2014/main" id="{9A1D8233-62FA-9E09-92D3-9577B8C2AA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80" r="8379" b="-1"/>
          <a:stretch/>
        </p:blipFill>
        <p:spPr>
          <a:xfrm>
            <a:off x="5878448" y="10"/>
            <a:ext cx="6313551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90C1D0ED-A775-D2A5-B2C9-098F3D8F94A3}"/>
              </a:ext>
            </a:extLst>
          </p:cNvPr>
          <p:cNvSpPr txBox="1">
            <a:spLocks/>
          </p:cNvSpPr>
          <p:nvPr/>
        </p:nvSpPr>
        <p:spPr>
          <a:xfrm>
            <a:off x="128016" y="150410"/>
            <a:ext cx="4992624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600" b="1" dirty="0"/>
              <a:t>II </a:t>
            </a:r>
            <a:r>
              <a:rPr lang="en-US" sz="2600" b="1" dirty="0" err="1"/>
              <a:t>edycja</a:t>
            </a:r>
            <a:r>
              <a:rPr lang="en-US" sz="2600" b="1" dirty="0"/>
              <a:t> </a:t>
            </a:r>
            <a:r>
              <a:rPr lang="en-US" sz="2600" b="1" dirty="0" err="1"/>
              <a:t>kampanii</a:t>
            </a:r>
            <a:r>
              <a:rPr lang="en-US" sz="2600" b="1" dirty="0"/>
              <a:t> </a:t>
            </a:r>
            <a:r>
              <a:rPr lang="en-US" sz="2600" b="1" dirty="0" err="1"/>
              <a:t>informacyjnej</a:t>
            </a:r>
            <a:r>
              <a:rPr lang="en-US" sz="2600" b="1" dirty="0"/>
              <a:t> </a:t>
            </a:r>
            <a:br>
              <a:rPr lang="en-US" sz="2600" b="1" dirty="0"/>
            </a:br>
            <a:r>
              <a:rPr lang="en-US" sz="2600" b="1" dirty="0">
                <a:solidFill>
                  <a:srgbClr val="FF0000"/>
                </a:solidFill>
              </a:rPr>
              <a:t>„</a:t>
            </a:r>
            <a:r>
              <a:rPr lang="en-US" sz="2600" b="1" dirty="0" err="1">
                <a:solidFill>
                  <a:srgbClr val="FF0000"/>
                </a:solidFill>
              </a:rPr>
              <a:t>Wybieraj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Bezpieczną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Żywność</a:t>
            </a:r>
            <a:r>
              <a:rPr lang="en-US" sz="2600" b="1" dirty="0">
                <a:solidFill>
                  <a:srgbClr val="FF0000"/>
                </a:solidFill>
              </a:rPr>
              <a:t>” </a:t>
            </a:r>
            <a:r>
              <a:rPr lang="en-US" sz="2600" b="1" i="1" dirty="0"/>
              <a:t>#EUChooseSafeFood.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64199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6886CAD-EE0C-7B4F-F9F9-C34312A11B49}"/>
              </a:ext>
            </a:extLst>
          </p:cNvPr>
          <p:cNvSpPr txBox="1">
            <a:spLocks/>
          </p:cNvSpPr>
          <p:nvPr/>
        </p:nvSpPr>
        <p:spPr>
          <a:xfrm>
            <a:off x="173103" y="3551067"/>
            <a:ext cx="3290887" cy="2062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1" dirty="0"/>
              <a:t>II </a:t>
            </a:r>
            <a:r>
              <a:rPr lang="en-US" sz="2400" b="1" dirty="0" err="1"/>
              <a:t>edycja</a:t>
            </a:r>
            <a:r>
              <a:rPr lang="en-US" sz="2400" b="1" dirty="0"/>
              <a:t> </a:t>
            </a:r>
            <a:r>
              <a:rPr lang="en-US" sz="2400" b="1" dirty="0" err="1"/>
              <a:t>kampanii</a:t>
            </a:r>
            <a:r>
              <a:rPr lang="en-US" sz="2400" b="1" dirty="0"/>
              <a:t> </a:t>
            </a:r>
            <a:r>
              <a:rPr lang="en-US" sz="2400" b="1" dirty="0" err="1"/>
              <a:t>informacyjnej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>
                <a:solidFill>
                  <a:srgbClr val="FF0000"/>
                </a:solidFill>
              </a:rPr>
              <a:t>„</a:t>
            </a:r>
            <a:r>
              <a:rPr lang="en-US" sz="2400" b="1" dirty="0" err="1">
                <a:solidFill>
                  <a:srgbClr val="FF0000"/>
                </a:solidFill>
              </a:rPr>
              <a:t>Wybieraj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Bezpieczną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Żywność</a:t>
            </a:r>
            <a:r>
              <a:rPr lang="en-US" sz="2400" b="1" dirty="0">
                <a:solidFill>
                  <a:srgbClr val="FF0000"/>
                </a:solidFill>
              </a:rPr>
              <a:t>” </a:t>
            </a:r>
            <a:r>
              <a:rPr lang="en-US" sz="2400" b="1" i="1" dirty="0"/>
              <a:t>#EUChooseSafeFood.</a:t>
            </a:r>
            <a:endParaRPr lang="en-US" sz="2400" i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41A3DB0-1F91-D6FD-5009-22B1E20859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" r="3959" b="-8151"/>
          <a:stretch/>
        </p:blipFill>
        <p:spPr>
          <a:xfrm>
            <a:off x="20" y="0"/>
            <a:ext cx="12191980" cy="375284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9BA425-2093-3BED-F531-53B0F7FA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164" y="3719558"/>
            <a:ext cx="9155836" cy="245268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400" b="1" u="sng" dirty="0" err="1"/>
              <a:t>Tematami</a:t>
            </a:r>
            <a:r>
              <a:rPr lang="en-US" sz="1400" b="1" u="sng" dirty="0"/>
              <a:t> </a:t>
            </a:r>
            <a:r>
              <a:rPr lang="en-US" sz="1400" b="1" u="sng" dirty="0" err="1"/>
              <a:t>tegorocznej</a:t>
            </a:r>
            <a:r>
              <a:rPr lang="en-US" sz="1400" b="1" u="sng" dirty="0"/>
              <a:t> </a:t>
            </a:r>
            <a:r>
              <a:rPr lang="en-US" sz="1400" b="1" u="sng" dirty="0" err="1"/>
              <a:t>kampanii</a:t>
            </a:r>
            <a:r>
              <a:rPr lang="en-US" sz="1400" b="1" u="sng" dirty="0"/>
              <a:t> </a:t>
            </a:r>
            <a:r>
              <a:rPr lang="en-US" sz="1400" b="1" u="sng" dirty="0" err="1"/>
              <a:t>są</a:t>
            </a:r>
            <a:r>
              <a:rPr lang="en-US" sz="1400" b="1" u="sng" dirty="0"/>
              <a:t>:</a:t>
            </a:r>
          </a:p>
          <a:p>
            <a:r>
              <a:rPr lang="en-US" sz="1400" dirty="0"/>
              <a:t>1. </a:t>
            </a:r>
            <a:r>
              <a:rPr lang="en-US" sz="1400" dirty="0" err="1"/>
              <a:t>Suplementy</a:t>
            </a:r>
            <a:r>
              <a:rPr lang="en-US" sz="1400" dirty="0"/>
              <a:t> </a:t>
            </a:r>
            <a:r>
              <a:rPr lang="en-US" sz="1400" dirty="0" err="1"/>
              <a:t>diety</a:t>
            </a:r>
            <a:r>
              <a:rPr lang="pl-PL" sz="1400" dirty="0"/>
              <a:t> i dodatki do żywności</a:t>
            </a:r>
            <a:endParaRPr lang="en-US" sz="1400" dirty="0"/>
          </a:p>
          <a:p>
            <a:r>
              <a:rPr lang="en-US" sz="1400" dirty="0"/>
              <a:t>2. </a:t>
            </a:r>
            <a:r>
              <a:rPr lang="en-US" sz="1400" dirty="0" err="1"/>
              <a:t>Higiena</a:t>
            </a:r>
            <a:r>
              <a:rPr lang="en-US" sz="1400" dirty="0"/>
              <a:t> </a:t>
            </a:r>
            <a:r>
              <a:rPr lang="en-US" sz="1400" dirty="0" err="1"/>
              <a:t>żywności</a:t>
            </a:r>
            <a:r>
              <a:rPr lang="en-US" sz="1400" dirty="0"/>
              <a:t> (w </a:t>
            </a:r>
            <a:r>
              <a:rPr lang="en-US" sz="1400" dirty="0" err="1"/>
              <a:t>tym</a:t>
            </a:r>
            <a:r>
              <a:rPr lang="en-US" sz="1400" dirty="0"/>
              <a:t> </a:t>
            </a:r>
            <a:r>
              <a:rPr lang="en-US" sz="1400" dirty="0" err="1"/>
              <a:t>tematyka</a:t>
            </a:r>
            <a:r>
              <a:rPr lang="en-US" sz="1400" dirty="0"/>
              <a:t> </a:t>
            </a:r>
            <a:r>
              <a:rPr lang="en-US" sz="1400" dirty="0" err="1"/>
              <a:t>chorób</a:t>
            </a:r>
            <a:r>
              <a:rPr lang="en-US" sz="1400" dirty="0"/>
              <a:t> </a:t>
            </a:r>
            <a:r>
              <a:rPr lang="en-US" sz="1400" dirty="0" err="1"/>
              <a:t>przenosz</a:t>
            </a:r>
            <a:r>
              <a:rPr lang="pl-PL" sz="1400" dirty="0"/>
              <a:t>o</a:t>
            </a:r>
            <a:r>
              <a:rPr lang="en-US" sz="1400" dirty="0" err="1"/>
              <a:t>nych</a:t>
            </a:r>
            <a:r>
              <a:rPr lang="en-US" sz="1400" dirty="0"/>
              <a:t> </a:t>
            </a:r>
            <a:r>
              <a:rPr lang="en-US" sz="1400" dirty="0" err="1"/>
              <a:t>drogą</a:t>
            </a:r>
            <a:r>
              <a:rPr lang="en-US" sz="1400" dirty="0"/>
              <a:t> </a:t>
            </a:r>
            <a:r>
              <a:rPr lang="en-US" sz="1400" dirty="0" err="1"/>
              <a:t>pokarmową</a:t>
            </a:r>
            <a:r>
              <a:rPr lang="en-US" sz="1400" dirty="0"/>
              <a:t>)</a:t>
            </a:r>
          </a:p>
          <a:p>
            <a:r>
              <a:rPr lang="en-US" sz="1400" dirty="0"/>
              <a:t>3. </a:t>
            </a:r>
            <a:r>
              <a:rPr lang="en-US" sz="1400" dirty="0" err="1"/>
              <a:t>Znakowanie</a:t>
            </a:r>
            <a:r>
              <a:rPr lang="en-US" sz="1400" dirty="0"/>
              <a:t> </a:t>
            </a:r>
            <a:r>
              <a:rPr lang="en-US" sz="1400" dirty="0" err="1"/>
              <a:t>żywności</a:t>
            </a:r>
            <a:r>
              <a:rPr lang="en-US" sz="1400" dirty="0"/>
              <a:t> z </a:t>
            </a:r>
            <a:r>
              <a:rPr lang="en-US" sz="1400" dirty="0" err="1"/>
              <a:t>uwzględnieniem</a:t>
            </a:r>
            <a:r>
              <a:rPr lang="en-US" sz="1400" dirty="0"/>
              <a:t> </a:t>
            </a:r>
            <a:r>
              <a:rPr lang="en-US" sz="1400" dirty="0" err="1"/>
              <a:t>alergenów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endParaRPr lang="pl-PL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002060"/>
                </a:solidFill>
              </a:rPr>
              <a:t>Grupą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docelową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nadal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są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osoby</a:t>
            </a:r>
            <a:r>
              <a:rPr lang="en-US" sz="1600" dirty="0">
                <a:solidFill>
                  <a:srgbClr val="002060"/>
                </a:solidFill>
              </a:rPr>
              <a:t> w </a:t>
            </a:r>
            <a:r>
              <a:rPr lang="en-US" sz="1600" dirty="0" err="1">
                <a:solidFill>
                  <a:srgbClr val="002060"/>
                </a:solidFill>
              </a:rPr>
              <a:t>wieku</a:t>
            </a:r>
            <a:r>
              <a:rPr lang="en-US" sz="1600" dirty="0">
                <a:solidFill>
                  <a:srgbClr val="002060"/>
                </a:solidFill>
              </a:rPr>
              <a:t> 25-45 </a:t>
            </a:r>
            <a:r>
              <a:rPr lang="en-US" sz="1600" dirty="0" err="1">
                <a:solidFill>
                  <a:srgbClr val="002060"/>
                </a:solidFill>
              </a:rPr>
              <a:t>lat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b="1" dirty="0">
                <a:solidFill>
                  <a:srgbClr val="002060"/>
                </a:solidFill>
              </a:rPr>
              <a:t>ze </a:t>
            </a:r>
            <a:r>
              <a:rPr lang="en-US" sz="1600" b="1" dirty="0" err="1">
                <a:solidFill>
                  <a:srgbClr val="002060"/>
                </a:solidFill>
              </a:rPr>
              <a:t>szczególnym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uwzględnieniem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młodych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rodziców</a:t>
            </a:r>
            <a:r>
              <a:rPr lang="en-US" sz="1600" b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002060"/>
                </a:solidFill>
              </a:rPr>
              <a:t>Celem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kampanii</a:t>
            </a:r>
            <a:r>
              <a:rPr lang="en-US" sz="1600" dirty="0">
                <a:solidFill>
                  <a:srgbClr val="002060"/>
                </a:solidFill>
              </a:rPr>
              <a:t> jest </a:t>
            </a:r>
            <a:r>
              <a:rPr lang="en-US" sz="1600" dirty="0" err="1">
                <a:solidFill>
                  <a:srgbClr val="002060"/>
                </a:solidFill>
              </a:rPr>
              <a:t>zwiększenie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wiedzy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społeczeństwa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temat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roli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nauki</a:t>
            </a:r>
            <a:r>
              <a:rPr lang="en-US" sz="1600" dirty="0">
                <a:solidFill>
                  <a:srgbClr val="002060"/>
                </a:solidFill>
              </a:rPr>
              <a:t> w </a:t>
            </a:r>
            <a:r>
              <a:rPr lang="en-US" sz="1600" dirty="0" err="1">
                <a:solidFill>
                  <a:srgbClr val="002060"/>
                </a:solidFill>
              </a:rPr>
              <a:t>zapewnieniu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bezpieczeństwa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żywności</a:t>
            </a:r>
            <a:r>
              <a:rPr lang="en-US" sz="1600" dirty="0">
                <a:solidFill>
                  <a:srgbClr val="002060"/>
                </a:solidFill>
              </a:rPr>
              <a:t> w UE </a:t>
            </a:r>
            <a:r>
              <a:rPr lang="en-US" sz="1600" dirty="0" err="1">
                <a:solidFill>
                  <a:srgbClr val="002060"/>
                </a:solidFill>
              </a:rPr>
              <a:t>oraz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zachęcenie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obywateli</a:t>
            </a:r>
            <a:r>
              <a:rPr lang="en-US" sz="1600" b="1" dirty="0">
                <a:solidFill>
                  <a:srgbClr val="002060"/>
                </a:solidFill>
              </a:rPr>
              <a:t> do </a:t>
            </a:r>
            <a:r>
              <a:rPr lang="en-US" sz="1600" b="1" dirty="0" err="1">
                <a:solidFill>
                  <a:srgbClr val="002060"/>
                </a:solidFill>
              </a:rPr>
              <a:t>dokonywania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świadomych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wyborów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żywieniowych</a:t>
            </a:r>
            <a:r>
              <a:rPr lang="en-US" sz="1600" b="1" dirty="0">
                <a:solidFill>
                  <a:srgbClr val="002060"/>
                </a:solidFill>
              </a:rPr>
              <a:t>.</a:t>
            </a:r>
            <a:endParaRPr lang="pl-PL" sz="1600" b="1" dirty="0">
              <a:solidFill>
                <a:srgbClr val="00206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649D4A2-127A-523D-FCB8-98752EA4BA39}"/>
              </a:ext>
            </a:extLst>
          </p:cNvPr>
          <p:cNvSpPr txBox="1"/>
          <p:nvPr/>
        </p:nvSpPr>
        <p:spPr>
          <a:xfrm>
            <a:off x="-663607" y="6340737"/>
            <a:ext cx="8049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hlinkClick r:id="rId3"/>
              </a:rPr>
              <a:t>https://campaigns.efsa.europa.eu/EUChooseSafeFood/#/index-pl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73024737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290</Words>
  <Application>Microsoft Office PowerPoint</Application>
  <PresentationFormat>Panoramiczny</PresentationFormat>
  <Paragraphs>24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II edycja kampanii informacyjnej  „Wybieraj Bezpieczną Żywność” #EUChooseSafeFood.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PSSE Wejherowo - Ilona Bielecka</dc:creator>
  <cp:lastModifiedBy>PSSE Wejherowo - Ilona Bielecka</cp:lastModifiedBy>
  <cp:revision>10</cp:revision>
  <dcterms:created xsi:type="dcterms:W3CDTF">2022-11-07T09:17:54Z</dcterms:created>
  <dcterms:modified xsi:type="dcterms:W3CDTF">2022-11-09T08:30:04Z</dcterms:modified>
</cp:coreProperties>
</file>